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3"/>
  </p:notesMasterIdLst>
  <p:handoutMasterIdLst>
    <p:handoutMasterId r:id="rId44"/>
  </p:handout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11" r:id="rId42"/>
  </p:sldIdLst>
  <p:sldSz cx="12192000" cy="6858000"/>
  <p:notesSz cx="6858000" cy="9144000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9911" autoAdjust="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305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B4030F4-E5CC-42E7-9605-E63C105B8A83}" type="datetime1">
              <a:rPr lang="pl-PL" smtClean="0"/>
              <a:t>2018-10-28</a:t>
            </a:fld>
            <a:endParaRPr lang="pl-PL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4E50CC-F33A-4EF4-9F12-93EC4A21A0CF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9D10FAE-A02E-456F-ABE5-DD94D086B332}" type="datetime1">
              <a:rPr lang="pl-PL" smtClean="0"/>
              <a:t>2018-10-28</a:t>
            </a:fld>
            <a:endParaRPr lang="pl-PL" dirty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l-PL" dirty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-PL" dirty="0"/>
              <a:t>Kliknij, aby edytować style wzorców tekstu</a:t>
            </a:r>
          </a:p>
          <a:p>
            <a:pPr lvl="1" rtl="0"/>
            <a:r>
              <a:rPr lang="pl-PL" dirty="0"/>
              <a:t>Drugi poziom</a:t>
            </a:r>
          </a:p>
          <a:p>
            <a:pPr lvl="2" rtl="0"/>
            <a:r>
              <a:rPr lang="pl-PL" dirty="0"/>
              <a:t>Trzeci poziom</a:t>
            </a:r>
          </a:p>
          <a:p>
            <a:pPr lvl="3" rtl="0"/>
            <a:r>
              <a:rPr lang="pl-PL" dirty="0"/>
              <a:t>Czwarty poziom</a:t>
            </a:r>
          </a:p>
          <a:p>
            <a:pPr lvl="4" rtl="0"/>
            <a:r>
              <a:rPr lang="pl-PL" dirty="0"/>
              <a:t>Piąty poziom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2674CE4-FBD8-4481-AEFB-CA53E599A745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23" name="Prostokąt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24" name="Prostokąt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25" name="Prostokąt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26" name="Prostokąt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27" name="Prostokąt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 useBgFill="1">
        <p:nvSpPr>
          <p:cNvPr id="30" name="Prostokąt zaokrąglony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 useBgFill="1">
        <p:nvSpPr>
          <p:cNvPr id="31" name="Prostokąt zaokrąglony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7" name="Prostokąt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10" name="Prostokąt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11" name="Prostokąt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609600" y="2389009"/>
            <a:ext cx="11277600" cy="1470025"/>
          </a:xfrm>
        </p:spPr>
        <p:txBody>
          <a:bodyPr rtlCol="0"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pPr rtl="0"/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 rtlCol="0"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pl-PL" smtClean="0"/>
              <a:t>Kliknij, aby edytować styl wzorca podtytułu</a:t>
            </a:r>
            <a:endParaRPr lang="pl-PL" dirty="0"/>
          </a:p>
        </p:txBody>
      </p:sp>
      <p:sp>
        <p:nvSpPr>
          <p:cNvPr id="17" name="Stopka — symbol zastępczy 16"/>
          <p:cNvSpPr>
            <a:spLocks noGrp="1"/>
          </p:cNvSpPr>
          <p:nvPr>
            <p:ph type="ftr" sz="quarter" idx="11"/>
          </p:nvPr>
        </p:nvSpPr>
        <p:spPr>
          <a:xfrm>
            <a:off x="7265116" y="4205288"/>
            <a:ext cx="172720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pl-PL" dirty="0"/>
              <a:t>Dodaj stopkę</a:t>
            </a:r>
          </a:p>
        </p:txBody>
      </p:sp>
      <p:sp>
        <p:nvSpPr>
          <p:cNvPr id="28" name="Data — symbol zastępczy 27"/>
          <p:cNvSpPr>
            <a:spLocks noGrp="1"/>
          </p:cNvSpPr>
          <p:nvPr>
            <p:ph type="dt" sz="half" idx="10"/>
          </p:nvPr>
        </p:nvSpPr>
        <p:spPr>
          <a:xfrm>
            <a:off x="9043832" y="4206240"/>
            <a:ext cx="128016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fld id="{A6FE762A-147D-49FE-A817-859A1932078C}" type="datetime1">
              <a:rPr lang="pl-PL" smtClean="0"/>
              <a:t>2018-10-28</a:t>
            </a:fld>
            <a:endParaRPr lang="pl-PL" dirty="0"/>
          </a:p>
        </p:txBody>
      </p:sp>
      <p:sp>
        <p:nvSpPr>
          <p:cNvPr id="29" name="Numer slajdu — symbol zastępczy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 rtlCol="0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 rtl="0"/>
            <a:fld id="{401CF334-2D5C-4859-84A6-CA7E6E43FAE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  <a:lvl5pPr>
              <a:defRPr/>
            </a:lvl5pPr>
          </a:lstStyle>
          <a:p>
            <a:pPr lvl="0" rtl="0" eaLnBrk="1" latinLnBrk="0" hangingPunct="1"/>
            <a:r>
              <a:rPr lang="pl-PL" smtClean="0"/>
              <a:t>Kliknij, aby edytować style wzorca tekstu</a:t>
            </a:r>
          </a:p>
          <a:p>
            <a:pPr lvl="1" rtl="0" eaLnBrk="1" latinLnBrk="0" hangingPunct="1"/>
            <a:r>
              <a:rPr lang="pl-PL" smtClean="0"/>
              <a:t>Drugi poziom</a:t>
            </a:r>
          </a:p>
          <a:p>
            <a:pPr lvl="2" rtl="0" eaLnBrk="1" latinLnBrk="0" hangingPunct="1"/>
            <a:r>
              <a:rPr lang="pl-PL" smtClean="0"/>
              <a:t>Trzeci poziom</a:t>
            </a:r>
          </a:p>
          <a:p>
            <a:pPr lvl="3" rtl="0" eaLnBrk="1" latinLnBrk="0" hangingPunct="1"/>
            <a:r>
              <a:rPr lang="pl-PL" smtClean="0"/>
              <a:t>Czwarty poziom</a:t>
            </a:r>
          </a:p>
          <a:p>
            <a:pPr lvl="4" rtl="0" eaLnBrk="1" latinLnBrk="0" hangingPunct="1"/>
            <a:r>
              <a:rPr lang="pl-PL" smtClean="0"/>
              <a:t>Piąty poziom</a:t>
            </a:r>
            <a:endParaRPr kumimoji="0" lang="pl-PL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F9A70E9-1D8B-458F-AB21-8D92DFB99C70}" type="datetime1">
              <a:rPr lang="pl-PL" smtClean="0"/>
              <a:t>2018-10-28</a:t>
            </a:fld>
            <a:endParaRPr lang="pl-PL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pl-PL" dirty="0"/>
              <a:t>Edytuj styl wzorca tytułu</a:t>
            </a:r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1143000"/>
            <a:ext cx="8331200" cy="5448300"/>
          </a:xfrm>
        </p:spPr>
        <p:txBody>
          <a:bodyPr vert="eaVert" rtlCol="0"/>
          <a:lstStyle>
            <a:lvl5pPr>
              <a:defRPr/>
            </a:lvl5pPr>
          </a:lstStyle>
          <a:p>
            <a:pPr lvl="0" rtl="0" eaLnBrk="1" latinLnBrk="0" hangingPunct="1"/>
            <a:r>
              <a:rPr lang="pl-PL" dirty="0"/>
              <a:t>Kliknij, aby edytować style wzorców tekstu</a:t>
            </a:r>
          </a:p>
          <a:p>
            <a:pPr lvl="1" rtl="0" eaLnBrk="1" latinLnBrk="0" hangingPunct="1"/>
            <a:r>
              <a:rPr lang="pl-PL" dirty="0"/>
              <a:t>Drugi poziom</a:t>
            </a:r>
          </a:p>
          <a:p>
            <a:pPr lvl="2" rtl="0" eaLnBrk="1" latinLnBrk="0" hangingPunct="1"/>
            <a:r>
              <a:rPr lang="pl-PL" dirty="0"/>
              <a:t>Trzeci poziom</a:t>
            </a:r>
          </a:p>
          <a:p>
            <a:pPr lvl="3" rtl="0" eaLnBrk="1" latinLnBrk="0" hangingPunct="1"/>
            <a:r>
              <a:rPr lang="pl-PL" dirty="0"/>
              <a:t>Czwarty poziom</a:t>
            </a:r>
          </a:p>
          <a:p>
            <a:pPr lvl="4" rtl="0" eaLnBrk="1" latinLnBrk="0" hangingPunct="1"/>
            <a:r>
              <a:rPr lang="pl-PL" dirty="0"/>
              <a:t>Piąty poziom</a:t>
            </a:r>
            <a:endParaRPr kumimoji="0" lang="pl-PL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634037-D978-4ECF-99C6-7E6E181A4E58}" type="datetime1">
              <a:rPr lang="pl-PL" smtClean="0"/>
              <a:t>2018-10-28</a:t>
            </a:fld>
            <a:endParaRPr lang="pl-PL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rtl="0" eaLnBrk="1" latinLnBrk="0" hangingPunct="1"/>
            <a:r>
              <a:rPr lang="pl-PL" smtClean="0"/>
              <a:t>Kliknij, aby edytować style wzorca tekstu</a:t>
            </a:r>
          </a:p>
          <a:p>
            <a:pPr lvl="1" rtl="0" eaLnBrk="1" latinLnBrk="0" hangingPunct="1"/>
            <a:r>
              <a:rPr lang="pl-PL" smtClean="0"/>
              <a:t>Drugi poziom</a:t>
            </a:r>
          </a:p>
          <a:p>
            <a:pPr lvl="2" rtl="0" eaLnBrk="1" latinLnBrk="0" hangingPunct="1"/>
            <a:r>
              <a:rPr lang="pl-PL" smtClean="0"/>
              <a:t>Trzeci poziom</a:t>
            </a:r>
          </a:p>
          <a:p>
            <a:pPr lvl="3" rtl="0" eaLnBrk="1" latinLnBrk="0" hangingPunct="1"/>
            <a:r>
              <a:rPr lang="pl-PL" smtClean="0"/>
              <a:t>Czwarty poziom</a:t>
            </a:r>
          </a:p>
          <a:p>
            <a:pPr lvl="4" rtl="0" eaLnBrk="1" latinLnBrk="0" hangingPunct="1"/>
            <a:r>
              <a:rPr lang="pl-PL" smtClean="0"/>
              <a:t>Piąty poziom</a:t>
            </a:r>
            <a:endParaRPr kumimoji="0" lang="pl-PL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C153C4-E406-4570-8CB6-FFA209F8D47D}" type="datetime1">
              <a:rPr lang="pl-PL" smtClean="0"/>
              <a:t>2018-10-28</a:t>
            </a:fld>
            <a:endParaRPr lang="pl-PL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pPr rtl="0"/>
            <a:r>
              <a:rPr lang="pl-PL" smtClean="0"/>
              <a:t>Kliknij, aby edytować styl</a:t>
            </a:r>
            <a:endParaRPr kumimoji="0" lang="pl-PL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rtlCol="0"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pl-PL" smtClean="0"/>
              <a:t>Kliknij, aby edytować style wzorca tekstu</a:t>
            </a:r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dirty="0"/>
              <a:t>Dodaj stopkę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5C4794-BCC5-4C67-891F-B8C7A1C2D329}" type="datetime1">
              <a:rPr lang="pl-PL" smtClean="0"/>
              <a:t>2018-10-28</a:t>
            </a:fld>
            <a:endParaRPr lang="pl-PL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pl-PL" smtClean="0"/>
              <a:t>Kliknij, aby edytować style wzorca tekstu</a:t>
            </a:r>
          </a:p>
          <a:p>
            <a:pPr lvl="1" rtl="0" eaLnBrk="1" latinLnBrk="0" hangingPunct="1"/>
            <a:r>
              <a:rPr lang="pl-PL" smtClean="0"/>
              <a:t>Drugi poziom</a:t>
            </a:r>
          </a:p>
          <a:p>
            <a:pPr lvl="2" rtl="0" eaLnBrk="1" latinLnBrk="0" hangingPunct="1"/>
            <a:r>
              <a:rPr lang="pl-PL" smtClean="0"/>
              <a:t>Trzeci poziom</a:t>
            </a:r>
          </a:p>
          <a:p>
            <a:pPr lvl="3" rtl="0" eaLnBrk="1" latinLnBrk="0" hangingPunct="1"/>
            <a:r>
              <a:rPr lang="pl-PL" smtClean="0"/>
              <a:t>Czwarty poziom</a:t>
            </a:r>
          </a:p>
          <a:p>
            <a:pPr lvl="4" rtl="0" eaLnBrk="1" latinLnBrk="0" hangingPunct="1"/>
            <a:r>
              <a:rPr lang="pl-PL" smtClean="0"/>
              <a:t>Piąty poziom</a:t>
            </a:r>
            <a:endParaRPr kumimoji="0" lang="pl-PL" dirty="0"/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pl-PL" smtClean="0"/>
              <a:t>Kliknij, aby edytować style wzorca tekstu</a:t>
            </a:r>
          </a:p>
          <a:p>
            <a:pPr lvl="1" rtl="0" eaLnBrk="1" latinLnBrk="0" hangingPunct="1"/>
            <a:r>
              <a:rPr lang="pl-PL" smtClean="0"/>
              <a:t>Drugi poziom</a:t>
            </a:r>
          </a:p>
          <a:p>
            <a:pPr lvl="2" rtl="0" eaLnBrk="1" latinLnBrk="0" hangingPunct="1"/>
            <a:r>
              <a:rPr lang="pl-PL" smtClean="0"/>
              <a:t>Trzeci poziom</a:t>
            </a:r>
          </a:p>
          <a:p>
            <a:pPr lvl="3" rtl="0" eaLnBrk="1" latinLnBrk="0" hangingPunct="1"/>
            <a:r>
              <a:rPr lang="pl-PL" smtClean="0"/>
              <a:t>Czwarty poziom</a:t>
            </a:r>
          </a:p>
          <a:p>
            <a:pPr lvl="4" rtl="0" eaLnBrk="1" latinLnBrk="0" hangingPunct="1"/>
            <a:r>
              <a:rPr lang="pl-PL" smtClean="0"/>
              <a:t>Piąty poziom</a:t>
            </a:r>
            <a:endParaRPr kumimoji="0" lang="pl-PL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dirty="0"/>
              <a:t>Dodaj stopkę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DF0EB1-F02F-4C54-87C6-F22E5089589A}" type="datetime1">
              <a:rPr lang="pl-PL" smtClean="0"/>
              <a:t>2018-10-28</a:t>
            </a:fld>
            <a:endParaRPr lang="pl-PL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 anchor="ctr"/>
          <a:lstStyle>
            <a:lvl1pPr>
              <a:defRPr sz="4000" b="0" i="0" cap="none" baseline="0"/>
            </a:lvl1pPr>
          </a:lstStyle>
          <a:p>
            <a:pPr rtl="0"/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pl-PL" smtClean="0"/>
              <a:t>Kliknij, aby edytować style wzorca tekstu</a:t>
            </a:r>
          </a:p>
        </p:txBody>
      </p:sp>
      <p:sp>
        <p:nvSpPr>
          <p:cNvPr id="5" name="Zawartość — symbol zastępczy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pl-PL" smtClean="0"/>
              <a:t>Kliknij, aby edytować style wzorca tekstu</a:t>
            </a:r>
          </a:p>
          <a:p>
            <a:pPr lvl="1" rtl="0" eaLnBrk="1" latinLnBrk="0" hangingPunct="1"/>
            <a:r>
              <a:rPr lang="pl-PL" smtClean="0"/>
              <a:t>Drugi poziom</a:t>
            </a:r>
          </a:p>
          <a:p>
            <a:pPr lvl="2" rtl="0" eaLnBrk="1" latinLnBrk="0" hangingPunct="1"/>
            <a:r>
              <a:rPr lang="pl-PL" smtClean="0"/>
              <a:t>Trzeci poziom</a:t>
            </a:r>
          </a:p>
          <a:p>
            <a:pPr lvl="3" rtl="0" eaLnBrk="1" latinLnBrk="0" hangingPunct="1"/>
            <a:r>
              <a:rPr lang="pl-PL" smtClean="0"/>
              <a:t>Czwarty poziom</a:t>
            </a:r>
          </a:p>
          <a:p>
            <a:pPr lvl="4" rtl="0" eaLnBrk="1" latinLnBrk="0" hangingPunct="1"/>
            <a:r>
              <a:rPr lang="pl-PL" smtClean="0"/>
              <a:t>Piąty poziom</a:t>
            </a:r>
            <a:endParaRPr kumimoji="0" lang="pl-PL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pl-PL" smtClean="0"/>
              <a:t>Kliknij, aby edytować style wzorca tekstu</a:t>
            </a:r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pl-PL" smtClean="0"/>
              <a:t>Kliknij, aby edytować style wzorca tekstu</a:t>
            </a:r>
          </a:p>
          <a:p>
            <a:pPr lvl="1" rtl="0" eaLnBrk="1" latinLnBrk="0" hangingPunct="1"/>
            <a:r>
              <a:rPr lang="pl-PL" smtClean="0"/>
              <a:t>Drugi poziom</a:t>
            </a:r>
          </a:p>
          <a:p>
            <a:pPr lvl="2" rtl="0" eaLnBrk="1" latinLnBrk="0" hangingPunct="1"/>
            <a:r>
              <a:rPr lang="pl-PL" smtClean="0"/>
              <a:t>Trzeci poziom</a:t>
            </a:r>
          </a:p>
          <a:p>
            <a:pPr lvl="3" rtl="0" eaLnBrk="1" latinLnBrk="0" hangingPunct="1"/>
            <a:r>
              <a:rPr lang="pl-PL" smtClean="0"/>
              <a:t>Czwarty poziom</a:t>
            </a:r>
          </a:p>
          <a:p>
            <a:pPr lvl="4" rtl="0" eaLnBrk="1" latinLnBrk="0" hangingPunct="1"/>
            <a:r>
              <a:rPr lang="pl-PL" smtClean="0"/>
              <a:t>Piąty poziom</a:t>
            </a:r>
            <a:endParaRPr kumimoji="0" lang="pl-PL" dirty="0"/>
          </a:p>
        </p:txBody>
      </p:sp>
      <p:sp>
        <p:nvSpPr>
          <p:cNvPr id="28" name="Stopka — symbol zastępczy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pl-PL" dirty="0"/>
              <a:t>Dodaj stopkę</a:t>
            </a:r>
          </a:p>
        </p:txBody>
      </p:sp>
      <p:sp>
        <p:nvSpPr>
          <p:cNvPr id="26" name="Data — symbol zastępczy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4FA297D-25CB-4942-9E00-8A4C6D374B8D}" type="datetime1">
              <a:rPr lang="pl-PL" smtClean="0"/>
              <a:t>2018-10-28</a:t>
            </a:fld>
            <a:endParaRPr lang="pl-PL" dirty="0"/>
          </a:p>
        </p:txBody>
      </p:sp>
      <p:sp>
        <p:nvSpPr>
          <p:cNvPr id="27" name="Numer slajdu — symbol zastępczy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rtl="0"/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 rtlCol="0"/>
          <a:lstStyle/>
          <a:p>
            <a:pPr rtl="0"/>
            <a:r>
              <a:rPr lang="pl-PL" dirty="0"/>
              <a:t>Dodaj stopkę</a:t>
            </a:r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 rtlCol="0"/>
          <a:lstStyle/>
          <a:p>
            <a:pPr rtl="0"/>
            <a:fld id="{34774A52-4654-418A-A676-15A6569488C3}" type="datetime1">
              <a:rPr lang="pl-PL" smtClean="0"/>
              <a:t>2018-10-28</a:t>
            </a:fld>
            <a:endParaRPr lang="pl-PL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 rtlCol="0"/>
          <a:lstStyle/>
          <a:p>
            <a:pPr rtl="0"/>
            <a:fld id="{401CF334-2D5C-4859-84A6-CA7E6E43FAE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dirty="0"/>
              <a:t>Dodaj stopkę</a:t>
            </a:r>
          </a:p>
        </p:txBody>
      </p:sp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225C16-79A1-4DB8-B10E-268CABD28052}" type="datetime1">
              <a:rPr lang="pl-PL" smtClean="0"/>
              <a:t>2018-10-28</a:t>
            </a:fld>
            <a:endParaRPr lang="pl-PL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800" b="1"/>
            </a:lvl1pPr>
          </a:lstStyle>
          <a:p>
            <a:pPr rtl="0"/>
            <a:r>
              <a:rPr lang="pl-PL" dirty="0"/>
              <a:t>Edytuj styl wzorca tytułu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rtl="0" eaLnBrk="1" latinLnBrk="0" hangingPunct="1"/>
            <a:r>
              <a:rPr lang="pl-PL" smtClean="0"/>
              <a:t>Kliknij, aby edytować style wzorca tekstu</a:t>
            </a:r>
          </a:p>
          <a:p>
            <a:pPr lvl="1" rtl="0" eaLnBrk="1" latinLnBrk="0" hangingPunct="1"/>
            <a:r>
              <a:rPr lang="pl-PL" smtClean="0"/>
              <a:t>Drugi poziom</a:t>
            </a:r>
          </a:p>
          <a:p>
            <a:pPr lvl="2" rtl="0" eaLnBrk="1" latinLnBrk="0" hangingPunct="1"/>
            <a:r>
              <a:rPr lang="pl-PL" smtClean="0"/>
              <a:t>Trzeci poziom</a:t>
            </a:r>
          </a:p>
          <a:p>
            <a:pPr lvl="3" rtl="0" eaLnBrk="1" latinLnBrk="0" hangingPunct="1"/>
            <a:r>
              <a:rPr lang="pl-PL" smtClean="0"/>
              <a:t>Czwarty poziom</a:t>
            </a:r>
          </a:p>
          <a:p>
            <a:pPr lvl="4" rtl="0" eaLnBrk="1" latinLnBrk="0" hangingPunct="1"/>
            <a:r>
              <a:rPr lang="pl-PL" smtClean="0"/>
              <a:t>Piąty poziom</a:t>
            </a:r>
            <a:endParaRPr kumimoji="0" lang="pl-PL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580573"/>
          </a:xfrm>
        </p:spPr>
        <p:txBody>
          <a:bodyPr rtlCol="0"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rtl="0" eaLnBrk="1" latinLnBrk="0" hangingPunct="1"/>
            <a:r>
              <a:rPr lang="pl-PL" smtClean="0"/>
              <a:t>Kliknij, aby edytować style wzorca tekstu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dirty="0"/>
              <a:t>Dodaj stopkę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F4AA3E-CBC7-48BF-8D76-8B25A5904766}" type="datetime1">
              <a:rPr lang="pl-PL" smtClean="0"/>
              <a:t>2018-10-28</a:t>
            </a:fld>
            <a:endParaRPr lang="pl-PL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2000" b="1"/>
            </a:lvl1pPr>
          </a:lstStyle>
          <a:p>
            <a:pPr rtl="0"/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Obraz — symbol zastępczy 2" descr="Pusty symbol zastępczy pozwalający dodać obraz. Kliknij symbol zastępczy i wybierz obraz, który chcesz dodać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pl-PL" smtClean="0"/>
              <a:t>Kliknij ikonę, aby dodać obraz</a:t>
            </a:r>
            <a:endParaRPr kumimoji="0" lang="pl-PL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rtlCol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rtl="0" eaLnBrk="1" latinLnBrk="0" hangingPunct="1"/>
            <a:r>
              <a:rPr lang="pl-PL" smtClean="0"/>
              <a:t>Kliknij, aby edytować style wzorca tekstu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pl-PL" dirty="0"/>
              <a:t>Dodaj stopkę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65D5FD0-A24E-402D-A579-7B6A34888A00}" type="datetime1">
              <a:rPr lang="pl-PL" smtClean="0"/>
              <a:t>2018-10-28</a:t>
            </a:fld>
            <a:endParaRPr lang="pl-PL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ostokąt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29" name="Prostokąt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30" name="Prostokąt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31" name="Prostokąt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32" name="Prostokąt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 useBgFill="1">
        <p:nvSpPr>
          <p:cNvPr id="33" name="Prostokąt zaokrąglony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 useBgFill="1">
        <p:nvSpPr>
          <p:cNvPr id="34" name="Prostokąt zaokrąglony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35" name="Prostokąt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36" name="Prostokąt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37" name="Prostokąt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38" name="Prostokąt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39" name="Prostokąt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40" name="Prostokąt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pl-PL" sz="1800" dirty="0"/>
          </a:p>
        </p:txBody>
      </p:sp>
      <p:sp>
        <p:nvSpPr>
          <p:cNvPr id="22" name="Tytuł — symbol zastępczy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rtl="0"/>
            <a:r>
              <a:rPr lang="pl-PL" dirty="0"/>
              <a:t>Kliknij, aby edytować styl wzorca tytułu</a:t>
            </a:r>
          </a:p>
        </p:txBody>
      </p:sp>
      <p:sp>
        <p:nvSpPr>
          <p:cNvPr id="13" name="Tekst — symbol zastępczy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/>
            <a:r>
              <a:rPr lang="pl-PL" dirty="0"/>
              <a:t>Edytuj style wzorca tekstu</a:t>
            </a:r>
          </a:p>
          <a:p>
            <a:pPr lvl="1" rtl="0"/>
            <a:r>
              <a:rPr lang="pl-PL" dirty="0"/>
              <a:t>Drugi poziom</a:t>
            </a:r>
          </a:p>
          <a:p>
            <a:pPr lvl="2" rtl="0"/>
            <a:r>
              <a:rPr lang="pl-PL" dirty="0"/>
              <a:t>Trzeci poziom</a:t>
            </a:r>
          </a:p>
          <a:p>
            <a:pPr lvl="3" rtl="0"/>
            <a:r>
              <a:rPr lang="pl-PL" dirty="0"/>
              <a:t>Czwarty poziom</a:t>
            </a:r>
          </a:p>
          <a:p>
            <a:pPr lvl="4" rtl="0"/>
            <a:r>
              <a:rPr lang="pl-PL" dirty="0"/>
              <a:t>Piąty poziom</a:t>
            </a:r>
          </a:p>
        </p:txBody>
      </p:sp>
      <p:sp>
        <p:nvSpPr>
          <p:cNvPr id="3" name="Stopka — symbol zastępczy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 rtlCol="0"/>
          <a:lstStyle>
            <a:lvl1pPr algn="r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pl-PL" dirty="0"/>
              <a:t>Dodaj stopkę</a:t>
            </a:r>
          </a:p>
        </p:txBody>
      </p:sp>
      <p:sp>
        <p:nvSpPr>
          <p:cNvPr id="14" name="Data — symbol zastępczy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 rtlCol="0"/>
          <a:lstStyle>
            <a:lvl1pPr algn="l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fld id="{A86B8489-D22E-467C-B433-7F6DC31C2CF8}" type="datetime1">
              <a:rPr lang="pl-PL" smtClean="0"/>
              <a:t>2018-10-28</a:t>
            </a:fld>
            <a:endParaRPr lang="pl-PL" dirty="0"/>
          </a:p>
        </p:txBody>
      </p:sp>
      <p:sp>
        <p:nvSpPr>
          <p:cNvPr id="23" name="Numer slajdu — symbol zastępczy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rtlCol="0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rtl="0"/>
            <a:fld id="{401CF334-2D5C-4859-84A6-CA7E6E43FAE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pl.wikipedia.org/wiki/Tykarcylina" TargetMode="External"/><Relationship Id="rId3" Type="http://schemas.openxmlformats.org/officeDocument/2006/relationships/hyperlink" Target="https://pl.wikipedia.org/wiki/Oksacylina" TargetMode="External"/><Relationship Id="rId7" Type="http://schemas.openxmlformats.org/officeDocument/2006/relationships/hyperlink" Target="https://pl.wikipedia.org/wiki/Amoksycylina" TargetMode="External"/><Relationship Id="rId2" Type="http://schemas.openxmlformats.org/officeDocument/2006/relationships/hyperlink" Target="https://pl.wikipedia.org/wiki/Benzylopenicylin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l.wikipedia.org/wiki/Ampicylina" TargetMode="External"/><Relationship Id="rId5" Type="http://schemas.openxmlformats.org/officeDocument/2006/relationships/hyperlink" Target="https://pl.wikipedia.org/wiki/Metycylina" TargetMode="External"/><Relationship Id="rId4" Type="http://schemas.openxmlformats.org/officeDocument/2006/relationships/hyperlink" Target="https://pl.wikipedia.org/w/index.php?title=Nafcylina&amp;action=edit&amp;redlink=1" TargetMode="External"/><Relationship Id="rId9" Type="http://schemas.openxmlformats.org/officeDocument/2006/relationships/hyperlink" Target="https://pl.wikipedia.org/wiki/Piperacylina" TargetMode="Externa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pl.wikipedia.org/wiki/Ceftriakson" TargetMode="External"/><Relationship Id="rId13" Type="http://schemas.openxmlformats.org/officeDocument/2006/relationships/hyperlink" Target="https://pl.wikipedia.org/wiki/Ceftobiprol" TargetMode="External"/><Relationship Id="rId3" Type="http://schemas.openxmlformats.org/officeDocument/2006/relationships/hyperlink" Target="https://pl.wikipedia.org/wiki/Cefuroksym" TargetMode="External"/><Relationship Id="rId7" Type="http://schemas.openxmlformats.org/officeDocument/2006/relationships/hyperlink" Target="https://pl.wikipedia.org/wiki/Cefotaksym" TargetMode="External"/><Relationship Id="rId12" Type="http://schemas.openxmlformats.org/officeDocument/2006/relationships/hyperlink" Target="https://pl.wikipedia.org/w/index.php?title=Ceftan&amp;action=edit&amp;redlink=1" TargetMode="External"/><Relationship Id="rId2" Type="http://schemas.openxmlformats.org/officeDocument/2006/relationships/hyperlink" Target="https://pl.wikipedia.org/wiki/Cefazolin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l.wikipedia.org/wiki/Pa%C5%82eczka_ropy_b%C5%82%C4%99kitnej" TargetMode="External"/><Relationship Id="rId11" Type="http://schemas.openxmlformats.org/officeDocument/2006/relationships/hyperlink" Target="https://pl.wikipedia.org/wiki/Cefepim" TargetMode="External"/><Relationship Id="rId5" Type="http://schemas.openxmlformats.org/officeDocument/2006/relationships/hyperlink" Target="https://pl.wikipedia.org/wiki/Cefaklor" TargetMode="External"/><Relationship Id="rId10" Type="http://schemas.openxmlformats.org/officeDocument/2006/relationships/hyperlink" Target="https://pl.wikipedia.org/wiki/Cefoperazon" TargetMode="External"/><Relationship Id="rId4" Type="http://schemas.openxmlformats.org/officeDocument/2006/relationships/hyperlink" Target="https://pl.wikipedia.org/wiki/Cefamandol" TargetMode="External"/><Relationship Id="rId9" Type="http://schemas.openxmlformats.org/officeDocument/2006/relationships/hyperlink" Target="https://pl.wikipedia.org/wiki/Ceftazydym" TargetMode="External"/><Relationship Id="rId14" Type="http://schemas.openxmlformats.org/officeDocument/2006/relationships/hyperlink" Target="https://pl.wikipedia.org/wiki/Ceftarolina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pl.wikipedia.org/wiki/Ertapenem" TargetMode="External"/><Relationship Id="rId7" Type="http://schemas.openxmlformats.org/officeDocument/2006/relationships/hyperlink" Target="https://pl.wikipedia.org/w/index.php?title=Tomopenem&amp;action=edit&amp;redlink=1" TargetMode="External"/><Relationship Id="rId2" Type="http://schemas.openxmlformats.org/officeDocument/2006/relationships/hyperlink" Target="https://pl.wikipedia.org/wiki/Aztreona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l.wikipedia.org/w/index.php?title=Doripenem&amp;action=edit&amp;redlink=1" TargetMode="External"/><Relationship Id="rId5" Type="http://schemas.openxmlformats.org/officeDocument/2006/relationships/hyperlink" Target="https://pl.wikipedia.org/wiki/Meropenem" TargetMode="External"/><Relationship Id="rId4" Type="http://schemas.openxmlformats.org/officeDocument/2006/relationships/hyperlink" Target="https://pl.wikipedia.org/wiki/Imipenem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pl.wikipedia.org/wiki/Teikoplanina" TargetMode="External"/><Relationship Id="rId7" Type="http://schemas.openxmlformats.org/officeDocument/2006/relationships/hyperlink" Target="https://pl.wikipedia.org/wiki/Bacytracyna" TargetMode="External"/><Relationship Id="rId2" Type="http://schemas.openxmlformats.org/officeDocument/2006/relationships/hyperlink" Target="https://pl.wikipedia.org/wiki/Wankomycyn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l.wikipedia.org/wiki/Kolistyna" TargetMode="External"/><Relationship Id="rId5" Type="http://schemas.openxmlformats.org/officeDocument/2006/relationships/hyperlink" Target="https://pl.wikipedia.org/wiki/Polimyksyny" TargetMode="External"/><Relationship Id="rId4" Type="http://schemas.openxmlformats.org/officeDocument/2006/relationships/hyperlink" Target="https://pl.wikipedia.org/w/index.php?title=Orytawancyna&amp;action=edit&amp;redlink=1" TargetMode="Externa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pl.wikipedia.org/wiki/Klarytromycyna" TargetMode="External"/><Relationship Id="rId3" Type="http://schemas.openxmlformats.org/officeDocument/2006/relationships/hyperlink" Target="https://pl.wikipedia.org/wiki/Gentamycyna" TargetMode="External"/><Relationship Id="rId7" Type="http://schemas.openxmlformats.org/officeDocument/2006/relationships/hyperlink" Target="https://pl.wikipedia.org/wiki/Erytromycyna" TargetMode="External"/><Relationship Id="rId2" Type="http://schemas.openxmlformats.org/officeDocument/2006/relationships/hyperlink" Target="https://pl.wikipedia.org/wiki/Streptomycyn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l.wikipedia.org/wiki/Netylmycyna" TargetMode="External"/><Relationship Id="rId11" Type="http://schemas.openxmlformats.org/officeDocument/2006/relationships/hyperlink" Target="https://pl.wikipedia.org/wiki/Linkomycyna" TargetMode="External"/><Relationship Id="rId5" Type="http://schemas.openxmlformats.org/officeDocument/2006/relationships/hyperlink" Target="https://pl.wikipedia.org/wiki/Tobramycyna" TargetMode="External"/><Relationship Id="rId10" Type="http://schemas.openxmlformats.org/officeDocument/2006/relationships/hyperlink" Target="https://pl.wikipedia.org/wiki/Klindamycyna" TargetMode="External"/><Relationship Id="rId4" Type="http://schemas.openxmlformats.org/officeDocument/2006/relationships/hyperlink" Target="https://pl.wikipedia.org/wiki/Amikacyna" TargetMode="External"/><Relationship Id="rId9" Type="http://schemas.openxmlformats.org/officeDocument/2006/relationships/hyperlink" Target="https://pl.wikipedia.org/wiki/Azytromycyna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pl.wikipedia.org/wiki/Tinidazol" TargetMode="External"/><Relationship Id="rId7" Type="http://schemas.openxmlformats.org/officeDocument/2006/relationships/hyperlink" Target="https://pl.wikipedia.org/wiki/Linezolid" TargetMode="External"/><Relationship Id="rId2" Type="http://schemas.openxmlformats.org/officeDocument/2006/relationships/hyperlink" Target="https://pl.wikipedia.org/wiki/Metronidazo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l.wikipedia.org/wiki/Lewofloksacyna" TargetMode="External"/><Relationship Id="rId5" Type="http://schemas.openxmlformats.org/officeDocument/2006/relationships/hyperlink" Target="https://pl.wikipedia.org/wiki/Norfloksacyna" TargetMode="External"/><Relationship Id="rId4" Type="http://schemas.openxmlformats.org/officeDocument/2006/relationships/hyperlink" Target="https://pl.wikipedia.org/wiki/Cyprofloksacyna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pl.wikipedia.org/wiki/Tygecyklina" TargetMode="External"/><Relationship Id="rId2" Type="http://schemas.openxmlformats.org/officeDocument/2006/relationships/hyperlink" Target="https://pl.wikipedia.org/wiki/Linezolid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ZASADY </a:t>
            </a:r>
            <a:r>
              <a:rPr lang="pl-PL" dirty="0" smtClean="0"/>
              <a:t>RACJONALNEJ ANTYBIOTYKOTERAPII</a:t>
            </a:r>
            <a:br>
              <a:rPr lang="pl-PL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Lek. Karolina </a:t>
            </a:r>
            <a:r>
              <a:rPr lang="pl-PL" dirty="0" err="1"/>
              <a:t>Balawajder</a:t>
            </a:r>
            <a:endParaRPr lang="pl-PL" dirty="0"/>
          </a:p>
          <a:p>
            <a:endParaRPr lang="pl-PL" sz="1400" dirty="0" smtClean="0"/>
          </a:p>
          <a:p>
            <a:r>
              <a:rPr lang="pl-PL" sz="1400" smtClean="0"/>
              <a:t>30 </a:t>
            </a:r>
            <a:r>
              <a:rPr lang="pl-PL" sz="1400" smtClean="0"/>
              <a:t>października </a:t>
            </a:r>
            <a:r>
              <a:rPr lang="pl-PL" sz="1400" dirty="0"/>
              <a:t>2018</a:t>
            </a:r>
          </a:p>
          <a:p>
            <a:r>
              <a:rPr lang="pl-PL" sz="1400" dirty="0" smtClean="0"/>
              <a:t>Szpital im. Dr Romana Grzeszczaka w </a:t>
            </a:r>
            <a:r>
              <a:rPr lang="pl-PL" sz="1400" dirty="0" err="1" smtClean="0"/>
              <a:t>słupcy</a:t>
            </a:r>
            <a:endParaRPr lang="pl-PL" sz="1400" dirty="0" smtClean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8713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SZPITALNA POLITYKA ANTYBIOTYKOWA – </a:t>
            </a:r>
            <a:br>
              <a:rPr lang="pl-PL" dirty="0"/>
            </a:br>
            <a:r>
              <a:rPr lang="pl-PL" dirty="0"/>
              <a:t>ŚWIATOWY KRYZYS ANTYBIOTYKOWY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RACJONALNE STOSOWANIE ANTYBIOTYKÓW JEST TRUDNE</a:t>
            </a:r>
          </a:p>
          <a:p>
            <a:pPr>
              <a:buFontTx/>
              <a:buChar char="-"/>
            </a:pPr>
            <a:r>
              <a:rPr lang="pl-PL" dirty="0" smtClean="0"/>
              <a:t>Wymaga szerszej wiedzy</a:t>
            </a:r>
          </a:p>
          <a:p>
            <a:pPr>
              <a:buFontTx/>
              <a:buChar char="-"/>
            </a:pPr>
            <a:r>
              <a:rPr lang="pl-PL" dirty="0" smtClean="0"/>
              <a:t>Często wbrew oczekiwaniom pacjenta (antybiotyk lekiem na wszystko)</a:t>
            </a:r>
          </a:p>
          <a:p>
            <a:pPr>
              <a:buFontTx/>
              <a:buChar char="-"/>
            </a:pPr>
            <a:r>
              <a:rPr lang="pl-PL" dirty="0" smtClean="0"/>
              <a:t>Potrzeba silnego wsparcia dla racjonalnego leczenia zakażeń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144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CELE RACJONALNEJ ANTYBIOTYKOTERAPII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- Zwiększenie skuteczności leczenia zakażeń</a:t>
            </a:r>
          </a:p>
          <a:p>
            <a:r>
              <a:rPr lang="pl-PL" dirty="0" smtClean="0"/>
              <a:t>Spadek śmiertelności</a:t>
            </a:r>
          </a:p>
          <a:p>
            <a:r>
              <a:rPr lang="pl-PL" dirty="0" smtClean="0"/>
              <a:t>Skrócenie czasu hospitalizacji</a:t>
            </a:r>
          </a:p>
          <a:p>
            <a:r>
              <a:rPr lang="pl-PL" dirty="0" smtClean="0"/>
              <a:t>Zmniejszenie częstości ponownych hospitalizacji</a:t>
            </a:r>
          </a:p>
          <a:p>
            <a:pPr>
              <a:buFontTx/>
              <a:buChar char="-"/>
            </a:pPr>
            <a:r>
              <a:rPr lang="pl-PL" dirty="0" smtClean="0"/>
              <a:t>Ograniczenie szczepów opornych antybiotyki</a:t>
            </a:r>
          </a:p>
          <a:p>
            <a:pPr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73545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CELE RACJONALNEJ ANTYBIOTYKOTERAPII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Zmniejszenie częstości powikłań infekcyjnych hospitalizacji (zakażenie </a:t>
            </a:r>
            <a:r>
              <a:rPr lang="pl-PL" i="1" dirty="0" smtClean="0"/>
              <a:t>Clostridium </a:t>
            </a:r>
            <a:r>
              <a:rPr lang="pl-PL" i="1" dirty="0" err="1" smtClean="0"/>
              <a:t>difficile</a:t>
            </a:r>
            <a:r>
              <a:rPr lang="pl-PL" dirty="0" smtClean="0"/>
              <a:t>)</a:t>
            </a:r>
          </a:p>
          <a:p>
            <a:r>
              <a:rPr lang="pl-PL" dirty="0" smtClean="0"/>
              <a:t>Zmniejszenie częstości stosowania antybiotyków</a:t>
            </a:r>
          </a:p>
          <a:p>
            <a:r>
              <a:rPr lang="pl-PL" dirty="0" smtClean="0"/>
              <a:t>Zmniejszenie wydatków na leki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96530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AKTY PRAWNE A ANTYBIOTYKOTERAPIA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dirty="0" smtClean="0"/>
              <a:t>Ustawa o zapobieganiu oraz zwalczaniu zakażeń i chorób zakaźnych u ludzi z dnia 5 grudnia 2008 wymaga od kierowników zakładów opieki zdrowotnej wdrażania działań dotyczących stosowania antybiotyków:</a:t>
            </a:r>
          </a:p>
          <a:p>
            <a:r>
              <a:rPr lang="pl-PL" dirty="0" smtClean="0"/>
              <a:t>Artykuł 14 ustęp 1.3.: ograniczenie narastania lekooporności biologicznych czynników chorobotwórczych w wyniku niewłaściwego stosowania profilaktyki terapii antybiotykowej</a:t>
            </a:r>
          </a:p>
          <a:p>
            <a:r>
              <a:rPr lang="pl-PL" dirty="0" smtClean="0"/>
              <a:t>Artykuł 15 ustęp 4: opracowanie i aktualizacja standardów </a:t>
            </a:r>
            <a:r>
              <a:rPr lang="pl-PL" dirty="0" err="1" smtClean="0"/>
              <a:t>farmakoprofilaktyki</a:t>
            </a:r>
            <a:r>
              <a:rPr lang="pl-PL" dirty="0" smtClean="0"/>
              <a:t> i farmakoterapii zakażeń i chorób zakaźnych w szpitalu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556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AKTY PRAWNE A ANTYBIOTYKOTERAPIA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 smtClean="0"/>
              <a:t>Rozporządzenie Ministra Zdrowia z dnia 27 maja 2010 w sprawie zakresu, sposobu i częstotliwości prowadzenia kontroli wewnętrznej</a:t>
            </a:r>
            <a:r>
              <a:rPr lang="pl-PL" dirty="0"/>
              <a:t> </a:t>
            </a:r>
            <a:r>
              <a:rPr lang="pl-PL" dirty="0" smtClean="0"/>
              <a:t>w obszarze realizacji działań zapobiegających się szerzeniu zakażeń i chorób zakaźnych zobowiązuje kierownika zakładu opieki zdrowotnej do prowadzenia kontroli jednostek między innymi w zakresie oceny prawidłowości i skuteczności profilaktyki i terapii antybiotykowej</a:t>
            </a:r>
          </a:p>
        </p:txBody>
      </p:sp>
    </p:spTree>
    <p:extLst>
      <p:ext uri="{BB962C8B-B14F-4D97-AF65-F5344CB8AC3E}">
        <p14:creationId xmlns:p14="http://schemas.microsoft.com/office/powerpoint/2010/main" val="633005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RACJONALNA ANTYBIOTYKOTERAPIA - ODPOWIEDZIALNOŚĆ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Kierownik zakładu opieki zdrowotnej</a:t>
            </a:r>
          </a:p>
          <a:p>
            <a:pPr>
              <a:buFontTx/>
              <a:buChar char="-"/>
            </a:pPr>
            <a:r>
              <a:rPr lang="pl-PL" dirty="0" smtClean="0"/>
              <a:t>Przewodniczący i członkowie </a:t>
            </a:r>
            <a:r>
              <a:rPr lang="pl-PL" dirty="0"/>
              <a:t>k</a:t>
            </a:r>
            <a:r>
              <a:rPr lang="pl-PL" dirty="0" smtClean="0"/>
              <a:t>omitetu ds. kontroli zakażeń </a:t>
            </a:r>
            <a:r>
              <a:rPr lang="pl-PL" dirty="0"/>
              <a:t>s</a:t>
            </a:r>
            <a:r>
              <a:rPr lang="pl-PL" dirty="0" smtClean="0"/>
              <a:t>zpitalnych</a:t>
            </a:r>
          </a:p>
          <a:p>
            <a:pPr>
              <a:buFontTx/>
              <a:buChar char="-"/>
            </a:pPr>
            <a:r>
              <a:rPr lang="pl-PL" dirty="0" smtClean="0"/>
              <a:t>Przewodniczący i członkowie zespołu ds. </a:t>
            </a:r>
            <a:r>
              <a:rPr lang="pl-PL" dirty="0"/>
              <a:t>kontroli zakażeń szpitalnych</a:t>
            </a:r>
          </a:p>
          <a:p>
            <a:pPr>
              <a:buFontTx/>
              <a:buChar char="-"/>
            </a:pPr>
            <a:r>
              <a:rPr lang="pl-PL" dirty="0"/>
              <a:t>Przewodniczący i członkowie </a:t>
            </a:r>
            <a:r>
              <a:rPr lang="pl-PL" dirty="0" smtClean="0"/>
              <a:t>komitetu terapeutycznego</a:t>
            </a:r>
          </a:p>
          <a:p>
            <a:pPr>
              <a:buFontTx/>
              <a:buChar char="-"/>
            </a:pPr>
            <a:r>
              <a:rPr lang="pl-PL" dirty="0" smtClean="0"/>
              <a:t>Farmaceuta szpitalny</a:t>
            </a:r>
          </a:p>
          <a:p>
            <a:pPr>
              <a:buFontTx/>
              <a:buChar char="-"/>
            </a:pPr>
            <a:r>
              <a:rPr lang="pl-PL" dirty="0" smtClean="0"/>
              <a:t>Mikrobiolog szpitalny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063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WDRAŻANIE RACJONALNEJ ANTYBIOTYKOTERAPII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pl-PL" dirty="0" smtClean="0"/>
              <a:t>Opracowanie szpitalnej listy antybiotyków oraz wskazań do stosowania poszczególnych antybiotyków</a:t>
            </a:r>
          </a:p>
          <a:p>
            <a:pPr algn="just">
              <a:buFontTx/>
              <a:buChar char="-"/>
            </a:pPr>
            <a:r>
              <a:rPr lang="pl-PL" dirty="0" smtClean="0"/>
              <a:t>Opracowanie wytycznych dotyczących diagnostyki i leczenia strategicznych zakażeń w szpitalu (leczenie empiryczne i celowane)</a:t>
            </a:r>
          </a:p>
          <a:p>
            <a:pPr algn="just">
              <a:buFontTx/>
              <a:buChar char="-"/>
            </a:pPr>
            <a:r>
              <a:rPr lang="pl-PL" dirty="0" smtClean="0"/>
              <a:t>Opracowanie zasad zlecania badań mikrobiologicznych w przypadku podejrzenia zakażenia</a:t>
            </a:r>
          </a:p>
          <a:p>
            <a:pPr algn="just">
              <a:buFontTx/>
              <a:buChar char="-"/>
            </a:pPr>
            <a:r>
              <a:rPr lang="pl-PL" dirty="0" smtClean="0"/>
              <a:t>Opracowanie zasad antybiotykowej profilaktyki okołooperacyjnej</a:t>
            </a:r>
          </a:p>
          <a:p>
            <a:pPr algn="just">
              <a:buFontTx/>
              <a:buChar char="-"/>
            </a:pPr>
            <a:r>
              <a:rPr lang="pl-PL" dirty="0" smtClean="0"/>
              <a:t>Regularna ocena szpitalnej listy antybiotyków oraz rekomendacji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6402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WDRAŻANIE RACJONALNEJ ANTYBIOTYKOTERAPII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pl-PL" dirty="0" smtClean="0"/>
              <a:t>Konsultacje pacjentów w zakresie prawidłowego stosowania antybiotyków</a:t>
            </a:r>
          </a:p>
          <a:p>
            <a:pPr algn="just">
              <a:buFontTx/>
              <a:buChar char="-"/>
            </a:pPr>
            <a:r>
              <a:rPr lang="pl-PL" dirty="0" smtClean="0"/>
              <a:t>Szkolenia dla personelu medycznego w zakresie racjonalnej antybiotykoterapii</a:t>
            </a:r>
          </a:p>
          <a:p>
            <a:pPr algn="just">
              <a:buFontTx/>
              <a:buChar char="-"/>
            </a:pPr>
            <a:r>
              <a:rPr lang="pl-PL" dirty="0" smtClean="0"/>
              <a:t>Monitorowanie stosowania antybiotyków w zakresie zgodności z opracowanymi zaleceniami - identyfikacja </a:t>
            </a:r>
            <a:r>
              <a:rPr lang="pl-PL" dirty="0"/>
              <a:t>niewłaściwego zlecania antybiotyków (np. stosowanie antybiotyków w wirusowych infekcjach dróg oddechowych, stosowanie </a:t>
            </a:r>
            <a:r>
              <a:rPr lang="pl-PL" dirty="0" err="1"/>
              <a:t>furazydyny</a:t>
            </a:r>
            <a:r>
              <a:rPr lang="pl-PL" dirty="0"/>
              <a:t> u mężczyzn w ZUM, niewłaściwego łączenia antybiotyków</a:t>
            </a:r>
            <a:endParaRPr lang="pl-PL" dirty="0" smtClean="0"/>
          </a:p>
          <a:p>
            <a:pPr algn="just">
              <a:buFontTx/>
              <a:buChar char="-"/>
            </a:pPr>
            <a:r>
              <a:rPr lang="pl-PL" dirty="0" smtClean="0"/>
              <a:t>Przekazywanie informacji zwrotnej lekarzom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92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RACJONALNA </a:t>
            </a:r>
            <a:r>
              <a:rPr lang="pl-PL" dirty="0" err="1" smtClean="0"/>
              <a:t>ANTYBIOTYKOTERAPIa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SZPITALNA LISTA ANTYBIOTYKÓW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Stanowi część Receptariusza Szpitalnego (zbiór zasad stanowiących podstawę do stosowania leków w szpitalu)</a:t>
            </a:r>
          </a:p>
          <a:p>
            <a:r>
              <a:rPr lang="pl-PL" dirty="0" smtClean="0"/>
              <a:t>Wybór optymalnych antybiotyków do leczenia poszczególnych zakażeń na podstawie analizy dowodów naukowych potwierdzających ich skuteczność, działań niepożądanych oraz kosztów terapii</a:t>
            </a:r>
          </a:p>
          <a:p>
            <a:r>
              <a:rPr lang="pl-PL" dirty="0" smtClean="0"/>
              <a:t>Antybiotyki różnych grup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0594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ANTYBIOTYKI i CHEMIOTERAPEUTYKI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 - </a:t>
            </a:r>
            <a:r>
              <a:rPr lang="pl-PL" u="sng" dirty="0" smtClean="0"/>
              <a:t>ANTYBIOTYK</a:t>
            </a:r>
            <a:r>
              <a:rPr lang="pl-PL" dirty="0" smtClean="0"/>
              <a:t> (</a:t>
            </a:r>
            <a:r>
              <a:rPr lang="pl-PL" i="1" dirty="0" err="1" smtClean="0"/>
              <a:t>anti</a:t>
            </a:r>
            <a:r>
              <a:rPr lang="pl-PL" dirty="0" smtClean="0"/>
              <a:t> – przeciw; </a:t>
            </a:r>
            <a:r>
              <a:rPr lang="pl-PL" i="1" dirty="0" err="1" smtClean="0"/>
              <a:t>biotikos</a:t>
            </a:r>
            <a:r>
              <a:rPr lang="pl-PL" i="1" dirty="0" smtClean="0"/>
              <a:t> </a:t>
            </a:r>
            <a:r>
              <a:rPr lang="pl-PL" dirty="0" smtClean="0"/>
              <a:t>– zdolny do życia) – każda substancja NATURALNEGO POCHODZENIA wykazująca aktywność przeciw bakteriom </a:t>
            </a:r>
          </a:p>
          <a:p>
            <a:pPr marL="0" indent="0">
              <a:buNone/>
            </a:pPr>
            <a:r>
              <a:rPr lang="pl-PL" dirty="0" smtClean="0"/>
              <a:t>- Obecnie za antybiotyki uznaje się również </a:t>
            </a:r>
            <a:r>
              <a:rPr lang="pl-PL" u="sng" dirty="0" smtClean="0"/>
              <a:t>CHEMIOTERAPEUTYKI </a:t>
            </a:r>
            <a:r>
              <a:rPr lang="pl-PL" dirty="0" smtClean="0"/>
              <a:t>– substancje wytworzone przez człowieka na drodze przemian chemicznych, które mogą zabijać drobnoustroje lub blokować ich rozmnażanie (umożliwia to organizmowi gospodarza opanowanie infekcji)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4201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735" y="1508220"/>
            <a:ext cx="5501354" cy="4120706"/>
          </a:xfrm>
        </p:spPr>
      </p:pic>
    </p:spTree>
    <p:extLst>
      <p:ext uri="{BB962C8B-B14F-4D97-AF65-F5344CB8AC3E}">
        <p14:creationId xmlns:p14="http://schemas.microsoft.com/office/powerpoint/2010/main" val="1499088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ANTYBIOTYKI – PODSTAWY WIEDZY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u="sng" dirty="0" smtClean="0"/>
              <a:t>B-laktamy</a:t>
            </a:r>
            <a:r>
              <a:rPr lang="pl-PL" sz="2800" dirty="0" smtClean="0"/>
              <a:t> – działanie bakteriobójcze  - hamują syntezę ściany komórkowej bakterii</a:t>
            </a:r>
          </a:p>
          <a:p>
            <a:pPr marL="0" indent="0">
              <a:buNone/>
            </a:pPr>
            <a:r>
              <a:rPr lang="pl-PL" u="sng" dirty="0" smtClean="0"/>
              <a:t>Grupy:</a:t>
            </a:r>
          </a:p>
          <a:p>
            <a:pPr marL="0" indent="0">
              <a:buNone/>
            </a:pPr>
            <a:r>
              <a:rPr lang="pl-PL" dirty="0" smtClean="0"/>
              <a:t>PENICYLINY (wybrane)</a:t>
            </a:r>
          </a:p>
          <a:p>
            <a:r>
              <a:rPr lang="pl-PL" dirty="0" smtClean="0"/>
              <a:t>penicyliny </a:t>
            </a:r>
            <a:r>
              <a:rPr lang="pl-PL" dirty="0"/>
              <a:t>naturalne — </a:t>
            </a:r>
            <a:r>
              <a:rPr lang="pl-PL" dirty="0">
                <a:solidFill>
                  <a:schemeClr val="tx1"/>
                </a:solidFill>
                <a:hlinkClick r:id="rId2" tooltip="Benzylopenicylina"/>
              </a:rPr>
              <a:t>penicylina benzylowa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>
                <a:solidFill>
                  <a:schemeClr val="tx1"/>
                </a:solidFill>
              </a:rPr>
              <a:t>penicyliny „</a:t>
            </a:r>
            <a:r>
              <a:rPr lang="pl-PL" dirty="0" err="1">
                <a:solidFill>
                  <a:schemeClr val="tx1"/>
                </a:solidFill>
              </a:rPr>
              <a:t>przeciwgronkowcowe</a:t>
            </a:r>
            <a:r>
              <a:rPr lang="pl-PL" dirty="0">
                <a:solidFill>
                  <a:schemeClr val="tx1"/>
                </a:solidFill>
              </a:rPr>
              <a:t>” — </a:t>
            </a:r>
            <a:r>
              <a:rPr lang="pl-PL" dirty="0" err="1">
                <a:solidFill>
                  <a:schemeClr val="tx1"/>
                </a:solidFill>
                <a:hlinkClick r:id="rId3" tooltip="Oksacylina"/>
              </a:rPr>
              <a:t>oksacylina</a:t>
            </a:r>
            <a:r>
              <a:rPr lang="pl-PL" dirty="0">
                <a:solidFill>
                  <a:schemeClr val="tx1"/>
                </a:solidFill>
              </a:rPr>
              <a:t>, </a:t>
            </a:r>
            <a:r>
              <a:rPr lang="pl-PL" dirty="0" err="1">
                <a:solidFill>
                  <a:schemeClr val="tx1"/>
                </a:solidFill>
                <a:hlinkClick r:id="rId4" tooltip="Nafcylina (strona nie istnieje)"/>
              </a:rPr>
              <a:t>nafcylina</a:t>
            </a:r>
            <a:r>
              <a:rPr lang="pl-PL" dirty="0">
                <a:solidFill>
                  <a:schemeClr val="tx1"/>
                </a:solidFill>
              </a:rPr>
              <a:t>, </a:t>
            </a:r>
            <a:r>
              <a:rPr lang="pl-PL" dirty="0" err="1">
                <a:solidFill>
                  <a:schemeClr val="tx1"/>
                </a:solidFill>
                <a:hlinkClick r:id="rId5" tooltip="Metycylina"/>
              </a:rPr>
              <a:t>metycylina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 err="1">
                <a:solidFill>
                  <a:schemeClr val="tx1"/>
                </a:solidFill>
              </a:rPr>
              <a:t>aminopenicyliny</a:t>
            </a:r>
            <a:r>
              <a:rPr lang="pl-PL" dirty="0">
                <a:solidFill>
                  <a:schemeClr val="tx1"/>
                </a:solidFill>
              </a:rPr>
              <a:t> — </a:t>
            </a:r>
            <a:r>
              <a:rPr lang="pl-PL" dirty="0">
                <a:solidFill>
                  <a:schemeClr val="tx1"/>
                </a:solidFill>
                <a:hlinkClick r:id="rId6" tooltip="Ampicylina"/>
              </a:rPr>
              <a:t>ampicylina</a:t>
            </a:r>
            <a:r>
              <a:rPr lang="pl-PL" dirty="0">
                <a:solidFill>
                  <a:schemeClr val="tx1"/>
                </a:solidFill>
              </a:rPr>
              <a:t>, </a:t>
            </a:r>
            <a:r>
              <a:rPr lang="pl-PL" dirty="0" err="1">
                <a:solidFill>
                  <a:schemeClr val="tx1"/>
                </a:solidFill>
                <a:hlinkClick r:id="rId7" tooltip="Amoksycylina"/>
              </a:rPr>
              <a:t>amoksycylina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 err="1">
                <a:solidFill>
                  <a:schemeClr val="tx1"/>
                </a:solidFill>
              </a:rPr>
              <a:t>karboksypenicyliny</a:t>
            </a:r>
            <a:r>
              <a:rPr lang="pl-PL" dirty="0">
                <a:solidFill>
                  <a:schemeClr val="tx1"/>
                </a:solidFill>
              </a:rPr>
              <a:t> — </a:t>
            </a:r>
            <a:r>
              <a:rPr lang="pl-PL" dirty="0" err="1">
                <a:solidFill>
                  <a:schemeClr val="tx1"/>
                </a:solidFill>
                <a:hlinkClick r:id="rId8" tooltip="Tykarcylina"/>
              </a:rPr>
              <a:t>tykarcylina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pl-PL" dirty="0" err="1" smtClean="0">
                <a:solidFill>
                  <a:schemeClr val="tx1"/>
                </a:solidFill>
              </a:rPr>
              <a:t>piperazylopenicyliny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>
                <a:solidFill>
                  <a:schemeClr val="tx1"/>
                </a:solidFill>
              </a:rPr>
              <a:t>— </a:t>
            </a:r>
            <a:r>
              <a:rPr lang="pl-PL" dirty="0" err="1">
                <a:solidFill>
                  <a:schemeClr val="tx1"/>
                </a:solidFill>
                <a:hlinkClick r:id="rId9" tooltip="Piperacylina"/>
              </a:rPr>
              <a:t>piperacylina</a:t>
            </a:r>
            <a:endParaRPr lang="pl-PL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u="sng" dirty="0" smtClean="0"/>
          </a:p>
        </p:txBody>
      </p:sp>
    </p:spTree>
    <p:extLst>
      <p:ext uri="{BB962C8B-B14F-4D97-AF65-F5344CB8AC3E}">
        <p14:creationId xmlns:p14="http://schemas.microsoft.com/office/powerpoint/2010/main" val="414393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ANTYBIOTYKI – PODSTAWY WIEDZY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b="1" dirty="0" smtClean="0"/>
              <a:t>CEFALOSPORYNY</a:t>
            </a:r>
            <a:endParaRPr lang="pl-PL" b="1" dirty="0"/>
          </a:p>
          <a:p>
            <a:r>
              <a:rPr lang="pl-PL" dirty="0" err="1"/>
              <a:t>cefalosporyny</a:t>
            </a:r>
            <a:r>
              <a:rPr lang="pl-PL" dirty="0"/>
              <a:t> </a:t>
            </a:r>
            <a:r>
              <a:rPr lang="pl-PL" dirty="0" smtClean="0"/>
              <a:t>I generacji —</a:t>
            </a:r>
            <a:r>
              <a:rPr lang="pl-PL" dirty="0"/>
              <a:t> </a:t>
            </a:r>
            <a:r>
              <a:rPr lang="pl-PL" dirty="0" err="1">
                <a:hlinkClick r:id="rId2" tooltip="Cefazolina"/>
              </a:rPr>
              <a:t>cefazolina</a:t>
            </a:r>
            <a:endParaRPr lang="pl-PL" dirty="0"/>
          </a:p>
          <a:p>
            <a:r>
              <a:rPr lang="pl-PL" dirty="0" err="1"/>
              <a:t>cefalosporyny</a:t>
            </a:r>
            <a:r>
              <a:rPr lang="pl-PL" dirty="0"/>
              <a:t> II generacji — </a:t>
            </a:r>
            <a:r>
              <a:rPr lang="pl-PL" dirty="0" err="1">
                <a:hlinkClick r:id="rId3" tooltip="Cefuroksym"/>
              </a:rPr>
              <a:t>cefuroksym</a:t>
            </a:r>
            <a:r>
              <a:rPr lang="pl-PL" dirty="0"/>
              <a:t>, </a:t>
            </a:r>
            <a:r>
              <a:rPr lang="pl-PL" dirty="0" err="1">
                <a:hlinkClick r:id="rId4" tooltip="Cefamandol"/>
              </a:rPr>
              <a:t>cefamandol</a:t>
            </a:r>
            <a:r>
              <a:rPr lang="pl-PL" dirty="0"/>
              <a:t>, </a:t>
            </a:r>
            <a:r>
              <a:rPr lang="pl-PL" dirty="0" err="1">
                <a:hlinkClick r:id="rId5" tooltip="Cefaklor"/>
              </a:rPr>
              <a:t>cefaklor</a:t>
            </a:r>
            <a:endParaRPr lang="pl-PL" dirty="0"/>
          </a:p>
          <a:p>
            <a:r>
              <a:rPr lang="pl-PL" dirty="0" err="1"/>
              <a:t>cefalosporyny</a:t>
            </a:r>
            <a:r>
              <a:rPr lang="pl-PL" dirty="0"/>
              <a:t> III generacji nieaktywne wobec </a:t>
            </a:r>
            <a:r>
              <a:rPr lang="pl-PL" i="1" dirty="0" err="1">
                <a:hlinkClick r:id="rId6" tooltip="Pałeczka ropy błękitnej"/>
              </a:rPr>
              <a:t>Pseudomonas</a:t>
            </a:r>
            <a:r>
              <a:rPr lang="pl-PL" i="1" dirty="0">
                <a:hlinkClick r:id="rId6" tooltip="Pałeczka ropy błękitnej"/>
              </a:rPr>
              <a:t> </a:t>
            </a:r>
            <a:r>
              <a:rPr lang="pl-PL" i="1" dirty="0" err="1">
                <a:hlinkClick r:id="rId6" tooltip="Pałeczka ropy błękitnej"/>
              </a:rPr>
              <a:t>aeruginosa</a:t>
            </a:r>
            <a:r>
              <a:rPr lang="pl-PL" dirty="0"/>
              <a:t> — </a:t>
            </a:r>
            <a:r>
              <a:rPr lang="pl-PL" dirty="0" err="1">
                <a:hlinkClick r:id="rId7" tooltip="Cefotaksym"/>
              </a:rPr>
              <a:t>cefotaksym</a:t>
            </a:r>
            <a:r>
              <a:rPr lang="pl-PL" dirty="0"/>
              <a:t>, </a:t>
            </a:r>
            <a:r>
              <a:rPr lang="pl-PL" dirty="0" err="1">
                <a:hlinkClick r:id="rId8" tooltip="Ceftriakson"/>
              </a:rPr>
              <a:t>ceftriakson</a:t>
            </a:r>
            <a:endParaRPr lang="pl-PL" dirty="0"/>
          </a:p>
          <a:p>
            <a:r>
              <a:rPr lang="pl-PL" dirty="0" err="1"/>
              <a:t>cefalosporyny</a:t>
            </a:r>
            <a:r>
              <a:rPr lang="pl-PL" dirty="0"/>
              <a:t> III generacji aktywne wobec </a:t>
            </a:r>
            <a:r>
              <a:rPr lang="pl-PL" i="1" dirty="0" err="1"/>
              <a:t>Pseudomonas</a:t>
            </a:r>
            <a:r>
              <a:rPr lang="pl-PL" i="1" dirty="0"/>
              <a:t> </a:t>
            </a:r>
            <a:r>
              <a:rPr lang="pl-PL" i="1" dirty="0" err="1"/>
              <a:t>aeruginosa</a:t>
            </a:r>
            <a:r>
              <a:rPr lang="pl-PL" dirty="0"/>
              <a:t> — </a:t>
            </a:r>
            <a:r>
              <a:rPr lang="pl-PL" dirty="0" err="1">
                <a:hlinkClick r:id="rId9" tooltip="Ceftazydym"/>
              </a:rPr>
              <a:t>ceftazydym</a:t>
            </a:r>
            <a:r>
              <a:rPr lang="pl-PL" dirty="0"/>
              <a:t>, </a:t>
            </a:r>
            <a:r>
              <a:rPr lang="pl-PL" dirty="0" err="1">
                <a:hlinkClick r:id="rId10" tooltip="Cefoperazon"/>
              </a:rPr>
              <a:t>cefoperazon</a:t>
            </a:r>
            <a:endParaRPr lang="pl-PL" dirty="0"/>
          </a:p>
          <a:p>
            <a:r>
              <a:rPr lang="pl-PL" dirty="0" err="1"/>
              <a:t>cefalosporyny</a:t>
            </a:r>
            <a:r>
              <a:rPr lang="pl-PL" dirty="0"/>
              <a:t> IV generacji — </a:t>
            </a:r>
            <a:r>
              <a:rPr lang="pl-PL" dirty="0" err="1">
                <a:hlinkClick r:id="rId11" tooltip="Cefepim"/>
              </a:rPr>
              <a:t>cefepim</a:t>
            </a:r>
            <a:r>
              <a:rPr lang="pl-PL" dirty="0"/>
              <a:t>, </a:t>
            </a:r>
            <a:r>
              <a:rPr lang="pl-PL" dirty="0" err="1">
                <a:hlinkClick r:id="rId12" tooltip="Ceftan (strona nie istnieje)"/>
              </a:rPr>
              <a:t>ceftan</a:t>
            </a:r>
            <a:endParaRPr lang="pl-PL" dirty="0"/>
          </a:p>
          <a:p>
            <a:r>
              <a:rPr lang="pl-PL" dirty="0" err="1"/>
              <a:t>cefalosporyny</a:t>
            </a:r>
            <a:r>
              <a:rPr lang="pl-PL" dirty="0"/>
              <a:t> V generacji aktywne wobec </a:t>
            </a:r>
            <a:r>
              <a:rPr lang="pl-PL" i="1" dirty="0" err="1"/>
              <a:t>Pseudomonas</a:t>
            </a:r>
            <a:r>
              <a:rPr lang="pl-PL" i="1" dirty="0"/>
              <a:t> </a:t>
            </a:r>
            <a:r>
              <a:rPr lang="pl-PL" i="1" dirty="0" err="1"/>
              <a:t>aeruginosa</a:t>
            </a:r>
            <a:r>
              <a:rPr lang="pl-PL" dirty="0"/>
              <a:t> – </a:t>
            </a:r>
            <a:r>
              <a:rPr lang="pl-PL" dirty="0" err="1">
                <a:hlinkClick r:id="rId13" tooltip="Ceftobiprol"/>
              </a:rPr>
              <a:t>ceftobiprol</a:t>
            </a:r>
            <a:endParaRPr lang="pl-PL" dirty="0"/>
          </a:p>
          <a:p>
            <a:r>
              <a:rPr lang="pl-PL" dirty="0" err="1"/>
              <a:t>cefalosporyny</a:t>
            </a:r>
            <a:r>
              <a:rPr lang="pl-PL" dirty="0"/>
              <a:t> V generacji nieaktywne wobec </a:t>
            </a:r>
            <a:r>
              <a:rPr lang="pl-PL" i="1" dirty="0" err="1"/>
              <a:t>Pseudomonas</a:t>
            </a:r>
            <a:r>
              <a:rPr lang="pl-PL" i="1" dirty="0"/>
              <a:t> </a:t>
            </a:r>
            <a:r>
              <a:rPr lang="pl-PL" i="1" dirty="0" err="1"/>
              <a:t>aeruginosa</a:t>
            </a:r>
            <a:r>
              <a:rPr lang="pl-PL" dirty="0"/>
              <a:t> – </a:t>
            </a:r>
            <a:r>
              <a:rPr lang="pl-PL" dirty="0" err="1">
                <a:hlinkClick r:id="rId14" tooltip="Ceftarolina"/>
              </a:rPr>
              <a:t>ceftarolina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02016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ANTYBIOTYKI – PODSTAWY WIEDZY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MONOBAKTAMY —</a:t>
            </a:r>
            <a:r>
              <a:rPr lang="pl-PL" dirty="0"/>
              <a:t> </a:t>
            </a:r>
            <a:r>
              <a:rPr lang="pl-PL" dirty="0" err="1" smtClean="0">
                <a:hlinkClick r:id="rId2" tooltip="Aztreonam"/>
              </a:rPr>
              <a:t>aztreonam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KARBAPENEMY</a:t>
            </a:r>
            <a:endParaRPr lang="pl-PL" dirty="0"/>
          </a:p>
          <a:p>
            <a:pPr lvl="1"/>
            <a:r>
              <a:rPr lang="pl-PL" dirty="0" err="1" smtClean="0"/>
              <a:t>karbapenemy</a:t>
            </a:r>
            <a:r>
              <a:rPr lang="pl-PL" dirty="0" smtClean="0"/>
              <a:t> </a:t>
            </a:r>
            <a:r>
              <a:rPr lang="pl-PL" dirty="0"/>
              <a:t>grupy I — </a:t>
            </a:r>
            <a:r>
              <a:rPr lang="pl-PL" dirty="0" err="1">
                <a:hlinkClick r:id="rId3" tooltip="Ertapenem"/>
              </a:rPr>
              <a:t>ertapenem</a:t>
            </a:r>
            <a:endParaRPr lang="pl-PL" dirty="0"/>
          </a:p>
          <a:p>
            <a:pPr lvl="1"/>
            <a:r>
              <a:rPr lang="pl-PL" dirty="0" err="1"/>
              <a:t>karbapenemy</a:t>
            </a:r>
            <a:r>
              <a:rPr lang="pl-PL" dirty="0"/>
              <a:t> grupy II — </a:t>
            </a:r>
            <a:r>
              <a:rPr lang="pl-PL" dirty="0" err="1">
                <a:hlinkClick r:id="rId4" tooltip="Imipenem"/>
              </a:rPr>
              <a:t>imipenem</a:t>
            </a:r>
            <a:r>
              <a:rPr lang="pl-PL" dirty="0"/>
              <a:t>, </a:t>
            </a:r>
            <a:r>
              <a:rPr lang="pl-PL" dirty="0" err="1">
                <a:hlinkClick r:id="rId5" tooltip="Meropenem"/>
              </a:rPr>
              <a:t>meropenem</a:t>
            </a:r>
            <a:r>
              <a:rPr lang="pl-PL" dirty="0"/>
              <a:t>, </a:t>
            </a:r>
            <a:r>
              <a:rPr lang="pl-PL" dirty="0" err="1">
                <a:hlinkClick r:id="rId6" tooltip="Doripenem (strona nie istnieje)"/>
              </a:rPr>
              <a:t>doripenem</a:t>
            </a:r>
            <a:endParaRPr lang="pl-PL" dirty="0"/>
          </a:p>
          <a:p>
            <a:pPr lvl="1"/>
            <a:r>
              <a:rPr lang="pl-PL" dirty="0" err="1"/>
              <a:t>karbapenemy</a:t>
            </a:r>
            <a:r>
              <a:rPr lang="pl-PL" dirty="0"/>
              <a:t> grupy III — </a:t>
            </a:r>
            <a:r>
              <a:rPr lang="pl-PL" dirty="0" err="1">
                <a:hlinkClick r:id="rId7" tooltip="Tomopenem (strona nie istnieje)"/>
              </a:rPr>
              <a:t>tomopenem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86203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ANTYBIOTYKI – PODSTAWY WIEDZY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u="sng" dirty="0" smtClean="0"/>
              <a:t>Antybiotyki peptydowe</a:t>
            </a:r>
            <a:r>
              <a:rPr lang="pl-PL" sz="2800" dirty="0" smtClean="0"/>
              <a:t> </a:t>
            </a:r>
            <a:r>
              <a:rPr lang="pl-PL" sz="2800" dirty="0"/>
              <a:t>– działanie bakteriobójcze  - hamują syntezę ściany komórkowej </a:t>
            </a:r>
            <a:r>
              <a:rPr lang="pl-PL" sz="2800" dirty="0" smtClean="0"/>
              <a:t>bakterii</a:t>
            </a:r>
          </a:p>
          <a:p>
            <a:pPr marL="0" indent="0">
              <a:buNone/>
            </a:pPr>
            <a:r>
              <a:rPr lang="pl-PL" dirty="0" smtClean="0"/>
              <a:t>GLIKOPEPTYDY</a:t>
            </a:r>
          </a:p>
          <a:p>
            <a:r>
              <a:rPr lang="pl-PL" dirty="0"/>
              <a:t>I generacji — </a:t>
            </a:r>
            <a:r>
              <a:rPr lang="pl-PL" dirty="0">
                <a:hlinkClick r:id="rId2" tooltip="Wankomycyna"/>
              </a:rPr>
              <a:t>wankomycyna</a:t>
            </a:r>
            <a:r>
              <a:rPr lang="pl-PL" dirty="0"/>
              <a:t>, </a:t>
            </a:r>
            <a:r>
              <a:rPr lang="pl-PL" dirty="0" err="1">
                <a:hlinkClick r:id="rId3" tooltip="Teikoplanina"/>
              </a:rPr>
              <a:t>teikoplanina</a:t>
            </a:r>
            <a:endParaRPr lang="pl-PL" dirty="0"/>
          </a:p>
          <a:p>
            <a:r>
              <a:rPr lang="pl-PL" dirty="0"/>
              <a:t>II generacji — </a:t>
            </a:r>
            <a:r>
              <a:rPr lang="pl-PL" dirty="0" err="1" smtClean="0">
                <a:hlinkClick r:id="rId4" tooltip="Orytawancyna (strona nie istnieje)"/>
              </a:rPr>
              <a:t>orytawancyna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POLIPEPTYDY</a:t>
            </a:r>
          </a:p>
          <a:p>
            <a:r>
              <a:rPr lang="pl-PL" dirty="0" err="1">
                <a:hlinkClick r:id="rId5" tooltip="Polimyksyny"/>
              </a:rPr>
              <a:t>polimyksyny</a:t>
            </a:r>
            <a:r>
              <a:rPr lang="pl-PL" dirty="0"/>
              <a:t> — </a:t>
            </a:r>
            <a:r>
              <a:rPr lang="pl-PL" dirty="0" err="1">
                <a:hlinkClick r:id="rId6" tooltip="Kolistyna"/>
              </a:rPr>
              <a:t>kolistyna</a:t>
            </a:r>
            <a:endParaRPr lang="pl-PL" dirty="0"/>
          </a:p>
          <a:p>
            <a:r>
              <a:rPr lang="pl-PL" dirty="0" err="1" smtClean="0">
                <a:hlinkClick r:id="rId7" tooltip="Bacytracyna"/>
              </a:rPr>
              <a:t>bacytracyna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165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ANTYBIOTYKI – PODSTAWY WIEDZY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u="sng" dirty="0" err="1" smtClean="0"/>
              <a:t>Aminoglikozydy</a:t>
            </a:r>
            <a:r>
              <a:rPr lang="pl-PL" dirty="0" smtClean="0"/>
              <a:t>– </a:t>
            </a:r>
            <a:r>
              <a:rPr lang="pl-PL" dirty="0"/>
              <a:t>działanie bakteriobójcze  - hamują syntezę </a:t>
            </a:r>
            <a:r>
              <a:rPr lang="pl-PL" dirty="0" smtClean="0"/>
              <a:t>białka w komórce bakterii</a:t>
            </a:r>
            <a:endParaRPr lang="pl-PL" dirty="0"/>
          </a:p>
          <a:p>
            <a:r>
              <a:rPr lang="pl-PL" dirty="0"/>
              <a:t> </a:t>
            </a:r>
            <a:r>
              <a:rPr lang="pl-PL" dirty="0" smtClean="0">
                <a:hlinkClick r:id="rId2" tooltip="Streptomycyna"/>
              </a:rPr>
              <a:t>streptomycyna</a:t>
            </a:r>
            <a:r>
              <a:rPr lang="pl-PL" dirty="0"/>
              <a:t>, </a:t>
            </a:r>
            <a:r>
              <a:rPr lang="pl-PL" dirty="0" err="1">
                <a:hlinkClick r:id="rId3" tooltip="Gentamycyna"/>
              </a:rPr>
              <a:t>gentamycyna</a:t>
            </a:r>
            <a:r>
              <a:rPr lang="pl-PL" dirty="0"/>
              <a:t>, </a:t>
            </a:r>
            <a:r>
              <a:rPr lang="pl-PL" dirty="0" err="1">
                <a:hlinkClick r:id="rId4" tooltip="Amikacyna"/>
              </a:rPr>
              <a:t>amikacyna</a:t>
            </a:r>
            <a:r>
              <a:rPr lang="pl-PL" dirty="0"/>
              <a:t>, </a:t>
            </a:r>
            <a:r>
              <a:rPr lang="pl-PL" dirty="0" err="1">
                <a:hlinkClick r:id="rId5" tooltip="Tobramycyna"/>
              </a:rPr>
              <a:t>tobramycyna</a:t>
            </a:r>
            <a:r>
              <a:rPr lang="pl-PL" dirty="0"/>
              <a:t>, </a:t>
            </a:r>
            <a:r>
              <a:rPr lang="pl-PL" dirty="0" err="1">
                <a:hlinkClick r:id="rId6" tooltip="Netylmycyna"/>
              </a:rPr>
              <a:t>netylmycyna</a:t>
            </a:r>
            <a:endParaRPr lang="pl-PL" dirty="0"/>
          </a:p>
          <a:p>
            <a:pPr marL="0" indent="0">
              <a:buNone/>
            </a:pPr>
            <a:r>
              <a:rPr lang="pl-PL" dirty="0" err="1" smtClean="0"/>
              <a:t>Makrolidy</a:t>
            </a:r>
            <a:r>
              <a:rPr lang="pl-PL" dirty="0" smtClean="0"/>
              <a:t> – działanie bakteriostatyczne - hamują </a:t>
            </a:r>
            <a:r>
              <a:rPr lang="pl-PL" dirty="0"/>
              <a:t>syntezę białka w komórce bakterii</a:t>
            </a:r>
          </a:p>
          <a:p>
            <a:r>
              <a:rPr lang="pl-PL" dirty="0"/>
              <a:t> </a:t>
            </a:r>
            <a:r>
              <a:rPr lang="pl-PL" dirty="0" smtClean="0">
                <a:hlinkClick r:id="rId7" tooltip="Erytromycyna"/>
              </a:rPr>
              <a:t>erytromycyna</a:t>
            </a:r>
            <a:r>
              <a:rPr lang="pl-PL" dirty="0"/>
              <a:t>, </a:t>
            </a:r>
            <a:r>
              <a:rPr lang="pl-PL" dirty="0" err="1" smtClean="0">
                <a:hlinkClick r:id="rId8" tooltip="Klarytromycyna"/>
              </a:rPr>
              <a:t>klarytromycyna</a:t>
            </a:r>
            <a:r>
              <a:rPr lang="pl-PL" dirty="0" smtClean="0"/>
              <a:t>, </a:t>
            </a:r>
            <a:r>
              <a:rPr lang="pl-PL" dirty="0" err="1" smtClean="0">
                <a:hlinkClick r:id="rId9" tooltip="Azytromycyna"/>
              </a:rPr>
              <a:t>azytromycyna</a:t>
            </a:r>
            <a:endParaRPr lang="pl-PL" dirty="0" smtClean="0"/>
          </a:p>
          <a:p>
            <a:pPr marL="0" indent="0">
              <a:buNone/>
            </a:pPr>
            <a:r>
              <a:rPr lang="pl-PL" u="sng" dirty="0" err="1" smtClean="0"/>
              <a:t>Linkozamidy</a:t>
            </a:r>
            <a:r>
              <a:rPr lang="pl-PL" dirty="0"/>
              <a:t> </a:t>
            </a:r>
            <a:r>
              <a:rPr lang="pl-PL" dirty="0" smtClean="0"/>
              <a:t>- </a:t>
            </a:r>
            <a:r>
              <a:rPr lang="pl-PL" dirty="0"/>
              <a:t>działanie bakteriostatyczne - hamują syntezę białka w komórce bakterii</a:t>
            </a:r>
          </a:p>
          <a:p>
            <a:r>
              <a:rPr lang="pl-PL" dirty="0"/>
              <a:t> </a:t>
            </a:r>
            <a:r>
              <a:rPr lang="pl-PL" dirty="0" err="1">
                <a:hlinkClick r:id="rId10" tooltip="Klindamycyna"/>
              </a:rPr>
              <a:t>klindamycyna</a:t>
            </a:r>
            <a:r>
              <a:rPr lang="pl-PL" dirty="0"/>
              <a:t>, </a:t>
            </a:r>
            <a:r>
              <a:rPr lang="pl-PL" dirty="0" err="1">
                <a:hlinkClick r:id="rId11" tooltip="Linkomycyna"/>
              </a:rPr>
              <a:t>linkomycyna</a:t>
            </a:r>
            <a:endParaRPr lang="pl-PL" u="sng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06156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ANTYBIOTYKI – PODSTAWY WIEDZY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u="sng" dirty="0" smtClean="0"/>
              <a:t>Tetracykliny</a:t>
            </a:r>
            <a:r>
              <a:rPr lang="pl-PL" dirty="0" smtClean="0"/>
              <a:t> </a:t>
            </a:r>
            <a:r>
              <a:rPr lang="pl-PL" dirty="0"/>
              <a:t>– działanie bakteriostatyczne - hamują syntezę białka w komórce bakterii</a:t>
            </a:r>
          </a:p>
          <a:p>
            <a:r>
              <a:rPr lang="pl-PL" dirty="0" err="1" smtClean="0"/>
              <a:t>Doksycyklina</a:t>
            </a:r>
            <a:endParaRPr lang="pl-PL" dirty="0" smtClean="0"/>
          </a:p>
          <a:p>
            <a:pPr marL="0" indent="0">
              <a:buNone/>
            </a:pPr>
            <a:r>
              <a:rPr lang="pl-PL" u="sng" dirty="0" err="1" smtClean="0"/>
              <a:t>Nitroimidazole</a:t>
            </a:r>
            <a:r>
              <a:rPr lang="pl-PL" u="sng" dirty="0" smtClean="0"/>
              <a:t> </a:t>
            </a:r>
            <a:r>
              <a:rPr lang="pl-PL" dirty="0" smtClean="0"/>
              <a:t>– </a:t>
            </a:r>
            <a:r>
              <a:rPr lang="pl-PL" dirty="0"/>
              <a:t>działanie </a:t>
            </a:r>
            <a:r>
              <a:rPr lang="pl-PL" dirty="0" smtClean="0"/>
              <a:t>bakteriobójcze – zredukowana w komórce forma działa na DNA bakterii</a:t>
            </a:r>
          </a:p>
          <a:p>
            <a:r>
              <a:rPr lang="pl-PL" u="sng" dirty="0" err="1">
                <a:hlinkClick r:id="rId2"/>
              </a:rPr>
              <a:t>metronidazol</a:t>
            </a:r>
            <a:r>
              <a:rPr lang="pl-PL" dirty="0"/>
              <a:t>, </a:t>
            </a:r>
            <a:r>
              <a:rPr lang="pl-PL" dirty="0" err="1">
                <a:hlinkClick r:id="rId3" tooltip="Tinidazol"/>
              </a:rPr>
              <a:t>tinidazol</a:t>
            </a:r>
            <a:endParaRPr lang="pl-PL" dirty="0" smtClean="0"/>
          </a:p>
          <a:p>
            <a:pPr marL="0" indent="0">
              <a:buNone/>
            </a:pPr>
            <a:r>
              <a:rPr lang="pl-PL" u="sng" dirty="0" err="1" smtClean="0"/>
              <a:t>Chinolony</a:t>
            </a:r>
            <a:r>
              <a:rPr lang="pl-PL" u="sng" dirty="0" smtClean="0"/>
              <a:t> </a:t>
            </a:r>
            <a:r>
              <a:rPr lang="pl-PL" dirty="0" smtClean="0"/>
              <a:t>– </a:t>
            </a:r>
            <a:r>
              <a:rPr lang="pl-PL" dirty="0"/>
              <a:t>działanie </a:t>
            </a:r>
            <a:r>
              <a:rPr lang="pl-PL" dirty="0" smtClean="0"/>
              <a:t>bakteriobójcze zahamowanie syntezy DNA bakterii</a:t>
            </a:r>
          </a:p>
          <a:p>
            <a:r>
              <a:rPr lang="pl-PL" dirty="0"/>
              <a:t> </a:t>
            </a:r>
            <a:r>
              <a:rPr lang="pl-PL" dirty="0" err="1">
                <a:hlinkClick r:id="rId4" tooltip="Cyprofloksacyna"/>
              </a:rPr>
              <a:t>cyprofloksacyna</a:t>
            </a:r>
            <a:r>
              <a:rPr lang="pl-PL" dirty="0"/>
              <a:t>, </a:t>
            </a:r>
            <a:r>
              <a:rPr lang="pl-PL" dirty="0" err="1">
                <a:hlinkClick r:id="rId5" tooltip="Norfloksacyna"/>
              </a:rPr>
              <a:t>norfloksacyna</a:t>
            </a:r>
            <a:r>
              <a:rPr lang="pl-PL" dirty="0"/>
              <a:t>, </a:t>
            </a:r>
            <a:r>
              <a:rPr lang="pl-PL" dirty="0" err="1" smtClean="0">
                <a:hlinkClick r:id="rId6" tooltip="Lewofloksacyna"/>
              </a:rPr>
              <a:t>lewofloksacyna</a:t>
            </a:r>
            <a:endParaRPr lang="pl-PL" dirty="0" smtClean="0"/>
          </a:p>
          <a:p>
            <a:pPr marL="0" indent="0">
              <a:buNone/>
            </a:pPr>
            <a:r>
              <a:rPr lang="pl-PL" u="sng" dirty="0" err="1" smtClean="0"/>
              <a:t>Oksazolidynony</a:t>
            </a:r>
            <a:r>
              <a:rPr lang="pl-PL" dirty="0" smtClean="0"/>
              <a:t> - </a:t>
            </a:r>
            <a:r>
              <a:rPr lang="pl-PL" dirty="0"/>
              <a:t>działanie </a:t>
            </a:r>
            <a:r>
              <a:rPr lang="pl-PL" dirty="0" smtClean="0"/>
              <a:t>bakteriobójcze - hamują </a:t>
            </a:r>
            <a:r>
              <a:rPr lang="pl-PL" dirty="0"/>
              <a:t>syntezę białka w komórce </a:t>
            </a:r>
            <a:r>
              <a:rPr lang="pl-PL" dirty="0" smtClean="0"/>
              <a:t>bakterii</a:t>
            </a:r>
          </a:p>
          <a:p>
            <a:r>
              <a:rPr lang="pl-PL" u="sng" dirty="0" err="1">
                <a:hlinkClick r:id="rId7"/>
              </a:rPr>
              <a:t>linezolid</a:t>
            </a:r>
            <a:endParaRPr lang="pl-PL" dirty="0"/>
          </a:p>
          <a:p>
            <a:pPr marL="0" indent="0">
              <a:buNone/>
            </a:pPr>
            <a:endParaRPr lang="pl-PL" u="sng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u="sng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597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ANTYBIOTYKI – PODSTAWY WIEDZY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u="sng" dirty="0" err="1"/>
              <a:t>Oksazolidynony</a:t>
            </a:r>
            <a:r>
              <a:rPr lang="pl-PL" dirty="0"/>
              <a:t> - działanie bakteriobójcze - hamują syntezę białka w komórce bakterii</a:t>
            </a:r>
          </a:p>
          <a:p>
            <a:r>
              <a:rPr lang="pl-PL" u="sng" dirty="0" err="1">
                <a:hlinkClick r:id="rId2"/>
              </a:rPr>
              <a:t>linezolid</a:t>
            </a:r>
            <a:endParaRPr lang="pl-PL" dirty="0"/>
          </a:p>
          <a:p>
            <a:pPr marL="0" indent="0">
              <a:buNone/>
            </a:pPr>
            <a:r>
              <a:rPr lang="pl-PL" u="sng" dirty="0" smtClean="0"/>
              <a:t>Sulfonamidy</a:t>
            </a:r>
            <a:r>
              <a:rPr lang="pl-PL" dirty="0" smtClean="0"/>
              <a:t> </a:t>
            </a:r>
            <a:r>
              <a:rPr lang="pl-PL" dirty="0"/>
              <a:t>– działanie bakteriobójcze</a:t>
            </a:r>
            <a:r>
              <a:rPr lang="pl-PL" dirty="0" smtClean="0"/>
              <a:t> </a:t>
            </a:r>
            <a:r>
              <a:rPr lang="pl-PL" dirty="0"/>
              <a:t>- hamują </a:t>
            </a:r>
            <a:r>
              <a:rPr lang="pl-PL" dirty="0" smtClean="0"/>
              <a:t>enzymy bakteryjne</a:t>
            </a:r>
            <a:endParaRPr lang="pl-PL" dirty="0"/>
          </a:p>
          <a:p>
            <a:r>
              <a:rPr lang="pl-PL" dirty="0" err="1"/>
              <a:t>sulfamethoxazolum</a:t>
            </a:r>
            <a:r>
              <a:rPr lang="pl-PL" dirty="0"/>
              <a:t> </a:t>
            </a:r>
            <a:endParaRPr lang="pl-PL" dirty="0" smtClean="0"/>
          </a:p>
          <a:p>
            <a:pPr marL="0" indent="0">
              <a:buNone/>
            </a:pPr>
            <a:r>
              <a:rPr lang="pl-PL" u="sng" dirty="0" err="1" smtClean="0"/>
              <a:t>Glicylcykliny</a:t>
            </a:r>
            <a:r>
              <a:rPr lang="pl-PL" dirty="0" smtClean="0"/>
              <a:t>– </a:t>
            </a:r>
            <a:r>
              <a:rPr lang="pl-PL" dirty="0"/>
              <a:t>działanie </a:t>
            </a:r>
            <a:r>
              <a:rPr lang="pl-PL" dirty="0" smtClean="0"/>
              <a:t>bakteriostatyczne </a:t>
            </a:r>
            <a:r>
              <a:rPr lang="pl-PL" dirty="0"/>
              <a:t>– hamują syntezę białka w komórce </a:t>
            </a:r>
            <a:r>
              <a:rPr lang="pl-PL" dirty="0" smtClean="0"/>
              <a:t>bakterii</a:t>
            </a:r>
          </a:p>
          <a:p>
            <a:r>
              <a:rPr lang="pl-PL" dirty="0"/>
              <a:t> </a:t>
            </a:r>
            <a:r>
              <a:rPr lang="pl-PL" dirty="0" err="1">
                <a:hlinkClick r:id="rId3" tooltip="Tygecyklina"/>
              </a:rPr>
              <a:t>tygecyklina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98143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ANTYBIOTYKOWRAŻLIWOŚĆ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Wrażliwy – duże prawdopodobieństwo skuteczności antybiotyku</a:t>
            </a:r>
          </a:p>
          <a:p>
            <a:r>
              <a:rPr lang="pl-PL" dirty="0" err="1" smtClean="0"/>
              <a:t>Średniowrażliwy</a:t>
            </a:r>
            <a:r>
              <a:rPr lang="pl-PL" dirty="0" smtClean="0"/>
              <a:t> – sukces terapii może zależeć od zwiększenia dawki lub częstotliwości podawania leku – uzyskanie wysokiego stężenia w ognisku zakażenia</a:t>
            </a:r>
          </a:p>
          <a:p>
            <a:r>
              <a:rPr lang="pl-PL" dirty="0" smtClean="0"/>
              <a:t>Oporny – brak odpowiedzi na leczenie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90154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BADANIE LEKOWRAŻLIWOŚCI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MIC - minimalne stężenie hamujące – najniższe stężenie antybiotyku hamujące wzrost badanego drobnoustroju (im niżej tym lepiej)</a:t>
            </a:r>
          </a:p>
          <a:p>
            <a:r>
              <a:rPr lang="pl-PL" dirty="0" smtClean="0"/>
              <a:t>MBC – minimalne stężenie bakteriobójcze</a:t>
            </a:r>
          </a:p>
          <a:p>
            <a:r>
              <a:rPr lang="pl-PL" dirty="0" err="1" smtClean="0"/>
              <a:t>Breakpoint</a:t>
            </a:r>
            <a:r>
              <a:rPr lang="pl-PL" dirty="0" smtClean="0"/>
              <a:t> – punkty graniczne stężenia antybiotyku przy których obserwujemy zahamowanie wzrostu / brak zahamowania wzrostu – charakterystyczne dla danego drobnoustroju (zgodnie z EUCAST)</a:t>
            </a:r>
          </a:p>
          <a:p>
            <a:r>
              <a:rPr lang="pl-PL" dirty="0" smtClean="0"/>
              <a:t>MBQ = </a:t>
            </a:r>
            <a:r>
              <a:rPr lang="pl-PL" dirty="0" err="1" smtClean="0"/>
              <a:t>Breakpoint</a:t>
            </a:r>
            <a:r>
              <a:rPr lang="pl-PL" dirty="0" smtClean="0"/>
              <a:t> / MIC ( im wyżej tym lepiej)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74741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BADANIE LEKOWRAŻLIWOŚCI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MBC / MIC</a:t>
            </a:r>
          </a:p>
          <a:p>
            <a:r>
              <a:rPr lang="pl-PL" dirty="0"/>
              <a:t> </a:t>
            </a:r>
            <a:r>
              <a:rPr lang="pl-PL" dirty="0" smtClean="0"/>
              <a:t>≤ 4 – działanie bakteriobójcze</a:t>
            </a:r>
          </a:p>
          <a:p>
            <a:r>
              <a:rPr lang="pl-PL" dirty="0" smtClean="0"/>
              <a:t>&gt; 4 – działanie bakteriostatyczne</a:t>
            </a:r>
          </a:p>
        </p:txBody>
      </p:sp>
    </p:spTree>
    <p:extLst>
      <p:ext uri="{BB962C8B-B14F-4D97-AF65-F5344CB8AC3E}">
        <p14:creationId xmlns:p14="http://schemas.microsoft.com/office/powerpoint/2010/main" val="918792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RACJONALNA ANTYBIOTYKOTERAPIA – </a:t>
            </a:r>
            <a:br>
              <a:rPr lang="pl-PL" dirty="0" smtClean="0"/>
            </a:br>
            <a:r>
              <a:rPr lang="pl-PL" dirty="0" smtClean="0"/>
              <a:t>CO TO JEST?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Stosowanie antybiotyków tylko wtedy, gdy jest to korzystne dla pacjenta</a:t>
            </a:r>
          </a:p>
          <a:p>
            <a:pPr>
              <a:buFontTx/>
              <a:buChar char="-"/>
            </a:pPr>
            <a:r>
              <a:rPr lang="pl-PL" dirty="0" smtClean="0"/>
              <a:t>Dobór odpowiedniego antybiotyku, jego dawki i czasu leczenia – tak aby uzyskać jego optymalną skuteczność w leczeniu</a:t>
            </a:r>
          </a:p>
          <a:p>
            <a:pPr>
              <a:buFontTx/>
              <a:buChar char="-"/>
            </a:pPr>
            <a:r>
              <a:rPr lang="pl-PL" dirty="0" smtClean="0"/>
              <a:t>Minimalizowanie ryzyka działań niepożądanych</a:t>
            </a:r>
          </a:p>
          <a:p>
            <a:pPr>
              <a:buFontTx/>
              <a:buChar char="-"/>
            </a:pPr>
            <a:r>
              <a:rPr lang="pl-PL" dirty="0" smtClean="0"/>
              <a:t>Minimalizowanie </a:t>
            </a:r>
            <a:r>
              <a:rPr lang="pl-PL" dirty="0" err="1" smtClean="0"/>
              <a:t>antybiotykooporności</a:t>
            </a:r>
            <a:r>
              <a:rPr lang="pl-PL" dirty="0"/>
              <a:t> </a:t>
            </a:r>
            <a:r>
              <a:rPr lang="pl-PL" dirty="0" smtClean="0"/>
              <a:t>(selekcja </a:t>
            </a:r>
            <a:r>
              <a:rPr lang="pl-PL" dirty="0" err="1" smtClean="0"/>
              <a:t>szczepó</a:t>
            </a:r>
            <a:r>
              <a:rPr lang="pl-PL" dirty="0" smtClean="0"/>
              <a:t> lekoopornych)</a:t>
            </a:r>
          </a:p>
          <a:p>
            <a:pPr>
              <a:buFontTx/>
              <a:buChar char="-"/>
            </a:pPr>
            <a:r>
              <a:rPr lang="pl-PL" dirty="0" smtClean="0"/>
              <a:t>Minimalizowanie kosztów leczenia antybiotykami</a:t>
            </a:r>
            <a:endParaRPr lang="pl-PL" dirty="0"/>
          </a:p>
          <a:p>
            <a:pPr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522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RACJONALNA </a:t>
            </a:r>
            <a:r>
              <a:rPr lang="pl-PL" dirty="0" smtClean="0"/>
              <a:t>ANTYBIOTYKOTERAPIA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SZPITALNA LISTA ANTYBIOTYKÓW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Lista zawiera antybiotyki potrzebne do leczenia pacjentów w szpitalu</a:t>
            </a:r>
          </a:p>
          <a:p>
            <a:pPr>
              <a:buFontTx/>
              <a:buChar char="-"/>
            </a:pPr>
            <a:r>
              <a:rPr lang="pl-PL" dirty="0" smtClean="0"/>
              <a:t>Oparta na analizie zakażeń i rekomendacjach terapeutycznych</a:t>
            </a:r>
          </a:p>
          <a:p>
            <a:pPr>
              <a:buFontTx/>
              <a:buChar char="-"/>
            </a:pPr>
            <a:r>
              <a:rPr lang="pl-PL" dirty="0" smtClean="0"/>
              <a:t>Lista prosta, antybiotyki nie powinny się powielać</a:t>
            </a:r>
          </a:p>
          <a:p>
            <a:pPr>
              <a:buFontTx/>
              <a:buChar char="-"/>
            </a:pPr>
            <a:r>
              <a:rPr lang="pl-PL" dirty="0" smtClean="0"/>
              <a:t>Wprowadzenie antybiotyku poprzedzone dyskusją na forum Komitetu terapeutycznego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52674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RACJONALNA </a:t>
            </a:r>
            <a:r>
              <a:rPr lang="pl-PL" dirty="0" smtClean="0"/>
              <a:t>ANTYBIOTYKOTERAPIA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SZPITALNA LISTA ANTYBIOTYKÓW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- Zastrzeganie i autoryzacja stosowania antybiotyków – celem ograniczenia nadużywania antybiotyków</a:t>
            </a:r>
          </a:p>
          <a:p>
            <a:pPr>
              <a:buFontTx/>
              <a:buChar char="-"/>
            </a:pPr>
            <a:r>
              <a:rPr lang="pl-PL" dirty="0" smtClean="0"/>
              <a:t>Podział antybiotyków na kategorie:</a:t>
            </a:r>
          </a:p>
          <a:p>
            <a:r>
              <a:rPr lang="pl-PL" dirty="0" smtClean="0"/>
              <a:t>Antybiotyki niezastrzeżone – zlecane przez każdego lekarza</a:t>
            </a:r>
          </a:p>
          <a:p>
            <a:r>
              <a:rPr lang="pl-PL" dirty="0" smtClean="0"/>
              <a:t>Antybiotyki zastrzeżone – do stosowania tylko w wyznaczonych sytuacjach klinicznych lub wyznaczonych oddziałach (</a:t>
            </a:r>
            <a:r>
              <a:rPr lang="pl-PL" dirty="0" err="1" smtClean="0"/>
              <a:t>karbapenemy</a:t>
            </a:r>
            <a:r>
              <a:rPr lang="pl-PL" dirty="0" smtClean="0"/>
              <a:t>, </a:t>
            </a:r>
            <a:r>
              <a:rPr lang="pl-PL" dirty="0" err="1" smtClean="0"/>
              <a:t>linezolid</a:t>
            </a:r>
            <a:r>
              <a:rPr lang="pl-PL" dirty="0" smtClean="0"/>
              <a:t>, wankomycyna, </a:t>
            </a:r>
            <a:r>
              <a:rPr lang="pl-PL" dirty="0" err="1" smtClean="0"/>
              <a:t>tigecyklina</a:t>
            </a:r>
            <a:r>
              <a:rPr lang="pl-PL" dirty="0" smtClean="0"/>
              <a:t>, </a:t>
            </a:r>
            <a:r>
              <a:rPr lang="pl-PL" dirty="0" err="1" smtClean="0"/>
              <a:t>piperacylina</a:t>
            </a:r>
            <a:r>
              <a:rPr lang="pl-PL" dirty="0" smtClean="0"/>
              <a:t> z </a:t>
            </a:r>
            <a:r>
              <a:rPr lang="pl-PL" dirty="0" err="1" smtClean="0"/>
              <a:t>tazobaktamem</a:t>
            </a:r>
            <a:r>
              <a:rPr lang="pl-PL" dirty="0" smtClean="0"/>
              <a:t>) lub leki bardzo drogie</a:t>
            </a:r>
          </a:p>
          <a:p>
            <a:r>
              <a:rPr lang="pl-PL" dirty="0" smtClean="0"/>
              <a:t>Zastrzeganie – rozważyć niekorzystne strony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13343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RACJONALNA </a:t>
            </a:r>
            <a:r>
              <a:rPr lang="pl-PL" dirty="0" smtClean="0"/>
              <a:t>ANTYBIOTYKOTERAPIA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SZPITALNA LISTA ANTYBIOTYKÓW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- Zastrzeganie </a:t>
            </a:r>
            <a:r>
              <a:rPr lang="pl-PL" dirty="0"/>
              <a:t>– rozważyć niekorzystne strony </a:t>
            </a:r>
            <a:endParaRPr lang="pl-PL" dirty="0" smtClean="0"/>
          </a:p>
          <a:p>
            <a:r>
              <a:rPr lang="pl-PL" dirty="0" smtClean="0"/>
              <a:t>Nadużywanie antybiotyków niezastrzeżonych</a:t>
            </a:r>
          </a:p>
          <a:p>
            <a:r>
              <a:rPr lang="pl-PL" dirty="0" smtClean="0"/>
              <a:t>Ograniczenie administracyjne – brak specjalistów w dziedzinie antybiotykoterapii (fikcja organizacyjna)</a:t>
            </a:r>
          </a:p>
          <a:p>
            <a:r>
              <a:rPr lang="pl-PL" dirty="0" smtClean="0"/>
              <a:t>Klimat ograniczonej swobody w wyborze właściwej terapii – konflikty</a:t>
            </a:r>
          </a:p>
          <a:p>
            <a:pPr marL="0" indent="0">
              <a:buNone/>
            </a:pPr>
            <a:r>
              <a:rPr lang="pl-PL" dirty="0" smtClean="0"/>
              <a:t>- „</a:t>
            </a:r>
            <a:r>
              <a:rPr lang="pl-PL" dirty="0" err="1" smtClean="0"/>
              <a:t>antibiotic</a:t>
            </a:r>
            <a:r>
              <a:rPr lang="pl-PL" dirty="0" smtClean="0"/>
              <a:t> </a:t>
            </a:r>
            <a:r>
              <a:rPr lang="pl-PL" dirty="0" err="1" smtClean="0"/>
              <a:t>stewardship</a:t>
            </a:r>
            <a:r>
              <a:rPr lang="pl-PL" dirty="0" smtClean="0"/>
              <a:t>” – doradztwo antybiotykowe (edukacja personelu, wsparcie merytoryczne, konsultacje pacjentów)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0318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RACJONALNA </a:t>
            </a:r>
            <a:r>
              <a:rPr lang="pl-PL" dirty="0" smtClean="0"/>
              <a:t>ANTYBIOTYKOTERAPIA</a:t>
            </a: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WYTYCZNE DOTYCZĄCE DIAGNOSTYKI I LECZENIA STRATEGICZNYCH ZAKAŻEŃ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pl-PL" dirty="0" smtClean="0"/>
              <a:t>Leczenie empiryczne vs leczenie celowane</a:t>
            </a:r>
          </a:p>
          <a:p>
            <a:pPr>
              <a:buFontTx/>
              <a:buChar char="-"/>
            </a:pPr>
            <a:r>
              <a:rPr lang="pl-PL" dirty="0" smtClean="0"/>
              <a:t>Terapia empiryczna – opiera się na prawdopodobieństwa wystąpienia określonego czynnika etiologicznego – bez wyniku badania mikrobiologicznego (np. angina spowodowana przez </a:t>
            </a:r>
            <a:r>
              <a:rPr lang="pl-PL" i="1" dirty="0" err="1" smtClean="0"/>
              <a:t>Streptococcus</a:t>
            </a:r>
            <a:r>
              <a:rPr lang="pl-PL" i="1" dirty="0" smtClean="0"/>
              <a:t> </a:t>
            </a:r>
            <a:r>
              <a:rPr lang="pl-PL" i="1" dirty="0" err="1" smtClean="0"/>
              <a:t>pyogenes</a:t>
            </a:r>
            <a:r>
              <a:rPr lang="pl-PL" i="1" dirty="0" smtClean="0"/>
              <a:t>,</a:t>
            </a:r>
          </a:p>
          <a:p>
            <a:pPr marL="0" indent="0">
              <a:buNone/>
            </a:pPr>
            <a:r>
              <a:rPr lang="pl-PL" dirty="0" smtClean="0"/>
              <a:t>ZUM przez bakterie z gr. </a:t>
            </a:r>
            <a:r>
              <a:rPr lang="pl-PL" i="1" dirty="0" err="1" smtClean="0"/>
              <a:t>Enterobacteriacae</a:t>
            </a:r>
            <a:r>
              <a:rPr lang="pl-PL" i="1" dirty="0" smtClean="0"/>
              <a:t>)</a:t>
            </a:r>
          </a:p>
          <a:p>
            <a:pPr>
              <a:buFontTx/>
              <a:buChar char="-"/>
            </a:pPr>
            <a:r>
              <a:rPr lang="pl-PL" dirty="0" smtClean="0"/>
              <a:t>Terapia celowana – oparta na wyniku badania mikrobiologicznego zawierającego wartości MIC dla poszczególnych antybiotyków – największa pewność skutecznego leczenia</a:t>
            </a:r>
          </a:p>
          <a:p>
            <a:pPr>
              <a:buFontTx/>
              <a:buChar char="-"/>
            </a:pPr>
            <a:r>
              <a:rPr lang="pl-PL" dirty="0" smtClean="0"/>
              <a:t>Warunkiem uzyskania prawidłowego antybiogramu jest WŁAŚCIWE pobieranie materiału do badań mikrobiologicznych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55049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RACJONALNA </a:t>
            </a:r>
            <a:r>
              <a:rPr lang="pl-PL" dirty="0" smtClean="0"/>
              <a:t>ANTYBIOTYKOTERAPIA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WYTYCZNE DOTYCZĄCE DIAGNOSTYKI I LECZENIA STRATEGICZNYCH ZAKAŻEŃ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W postaci rekomendacji dla Oddziałów / SOR / Poradni Przyszpitalnych</a:t>
            </a:r>
          </a:p>
          <a:p>
            <a:pPr>
              <a:buFontTx/>
              <a:buChar char="-"/>
            </a:pPr>
            <a:r>
              <a:rPr lang="pl-PL" dirty="0" smtClean="0"/>
              <a:t>Rekomendacje opracowane dla szpitala dotyczą najczęściej występujących zakażeń </a:t>
            </a:r>
            <a:r>
              <a:rPr lang="pl-PL" dirty="0" err="1" smtClean="0"/>
              <a:t>pozaszpitalnych</a:t>
            </a:r>
            <a:r>
              <a:rPr lang="pl-PL" dirty="0" smtClean="0"/>
              <a:t> i szpitalnych</a:t>
            </a:r>
          </a:p>
          <a:p>
            <a:pPr>
              <a:buFontTx/>
              <a:buChar char="-"/>
            </a:pPr>
            <a:r>
              <a:rPr lang="pl-PL" dirty="0" smtClean="0"/>
              <a:t>Zależne od profilu szpitala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6518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RACJONALNA </a:t>
            </a:r>
            <a:r>
              <a:rPr lang="pl-PL" dirty="0" smtClean="0"/>
              <a:t>ANTYBIOTYKOTERAPIA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WYTYCZNE DOTYCZĄCE DIAGNOSTYKI I LECZENIA STRATEGICZNYCH ZAKAŻEŃ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Zakażenia </a:t>
            </a:r>
            <a:r>
              <a:rPr lang="pl-PL" dirty="0" err="1" smtClean="0"/>
              <a:t>pozaszpitalne</a:t>
            </a:r>
            <a:endParaRPr lang="pl-PL" dirty="0" smtClean="0"/>
          </a:p>
          <a:p>
            <a:r>
              <a:rPr lang="pl-PL" dirty="0" smtClean="0"/>
              <a:t>Zapalenia płuc i zaostrzenie POCHP</a:t>
            </a:r>
          </a:p>
          <a:p>
            <a:r>
              <a:rPr lang="pl-PL" dirty="0" smtClean="0"/>
              <a:t>ZUM</a:t>
            </a:r>
          </a:p>
          <a:p>
            <a:r>
              <a:rPr lang="pl-PL" dirty="0" smtClean="0"/>
              <a:t>Zapalenie otrzewnej</a:t>
            </a:r>
          </a:p>
          <a:p>
            <a:r>
              <a:rPr lang="pl-PL" dirty="0" smtClean="0"/>
              <a:t>Zakażenia skóry i tkanek miękkich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1496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RACJONALNA </a:t>
            </a:r>
            <a:r>
              <a:rPr lang="pl-PL" dirty="0" err="1"/>
              <a:t>ANTYBIOTYKOTERAPIa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WYTYCZNE DOTYCZĄCE DIAGNOSTYKI I LECZENIA STRATEGICZNYCH ZAKAŻEŃ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Zakażenia </a:t>
            </a:r>
            <a:r>
              <a:rPr lang="pl-PL" dirty="0" err="1" smtClean="0"/>
              <a:t>pozaszpitalne</a:t>
            </a:r>
            <a:endParaRPr lang="pl-PL" dirty="0" smtClean="0"/>
          </a:p>
          <a:p>
            <a:r>
              <a:rPr lang="pl-PL" dirty="0" smtClean="0"/>
              <a:t>Zapalenia płuc i zaostrzenie POCHP</a:t>
            </a:r>
          </a:p>
          <a:p>
            <a:r>
              <a:rPr lang="pl-PL" dirty="0" smtClean="0"/>
              <a:t>ZUM</a:t>
            </a:r>
          </a:p>
          <a:p>
            <a:r>
              <a:rPr lang="pl-PL" dirty="0" smtClean="0"/>
              <a:t>Zapalenie otrzewnej</a:t>
            </a:r>
          </a:p>
          <a:p>
            <a:r>
              <a:rPr lang="pl-PL" dirty="0" smtClean="0"/>
              <a:t>Zakażenia skóry i tkanek miękkich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6332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RACJONALNA </a:t>
            </a:r>
            <a:r>
              <a:rPr lang="pl-PL" dirty="0" smtClean="0"/>
              <a:t>ANTYBIOTYKOTERAPIA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WYTYCZNE DOTYCZĄCE DIAGNOSTYKI I LECZENIA STRATEGICZNYCH ZAKAŻEŃ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dirty="0" smtClean="0"/>
              <a:t>Zakażenia szpitalne</a:t>
            </a:r>
          </a:p>
          <a:p>
            <a:r>
              <a:rPr lang="pl-PL" dirty="0" smtClean="0"/>
              <a:t>Zapalenia płuc, w tym związane z respiratorem</a:t>
            </a:r>
          </a:p>
          <a:p>
            <a:r>
              <a:rPr lang="pl-PL" dirty="0" smtClean="0"/>
              <a:t>ZUM związane z cewnikiem</a:t>
            </a:r>
          </a:p>
          <a:p>
            <a:r>
              <a:rPr lang="pl-PL" dirty="0" smtClean="0"/>
              <a:t>Zakażenia związane z linią naczyniową centralną</a:t>
            </a:r>
          </a:p>
          <a:p>
            <a:r>
              <a:rPr lang="pl-PL" dirty="0" smtClean="0"/>
              <a:t>Zakażenia miejsca operowanego</a:t>
            </a:r>
          </a:p>
          <a:p>
            <a:r>
              <a:rPr lang="pl-PL" dirty="0" smtClean="0"/>
              <a:t>Zakażenia miejsca operowanego</a:t>
            </a:r>
          </a:p>
          <a:p>
            <a:r>
              <a:rPr lang="pl-PL" dirty="0" smtClean="0"/>
              <a:t>Zakażenia wczesne i późne noworodków</a:t>
            </a:r>
          </a:p>
        </p:txBody>
      </p:sp>
    </p:spTree>
    <p:extLst>
      <p:ext uri="{BB962C8B-B14F-4D97-AF65-F5344CB8AC3E}">
        <p14:creationId xmlns:p14="http://schemas.microsoft.com/office/powerpoint/2010/main" val="348229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RACJONALNA </a:t>
            </a:r>
            <a:r>
              <a:rPr lang="pl-PL" dirty="0" smtClean="0"/>
              <a:t>ANTYBIOTYKOTERAPIA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WYTYCZNE DOTYCZĄCE DIAGNOSTYKI I LECZENIA STRATEGICZNYCH ZAKAŻEŃ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Przygotowanie i sposób opracowania rekomendacji</a:t>
            </a:r>
          </a:p>
          <a:p>
            <a:pPr marL="457200" indent="-457200">
              <a:buAutoNum type="arabicPeriod"/>
            </a:pPr>
            <a:r>
              <a:rPr lang="pl-PL" dirty="0" smtClean="0"/>
              <a:t>Utworzenie listy najczęstszych zakażeń</a:t>
            </a:r>
          </a:p>
          <a:p>
            <a:pPr marL="457200" indent="-457200">
              <a:buAutoNum type="arabicPeriod"/>
            </a:pPr>
            <a:r>
              <a:rPr lang="pl-PL" dirty="0" smtClean="0"/>
              <a:t>Przegląd dostępnych wytycznych, zgodnych z zasadami EBM</a:t>
            </a:r>
          </a:p>
          <a:p>
            <a:pPr marL="457200" indent="-457200">
              <a:buAutoNum type="arabicPeriod"/>
            </a:pPr>
            <a:r>
              <a:rPr lang="pl-PL" dirty="0" smtClean="0"/>
              <a:t>Adaptacja rekomendacji do lokalnego zapotrzebowania</a:t>
            </a:r>
          </a:p>
          <a:p>
            <a:pPr marL="457200" indent="-457200">
              <a:buAutoNum type="arabicPeriod"/>
            </a:pPr>
            <a:r>
              <a:rPr lang="pl-PL" dirty="0" smtClean="0"/>
              <a:t>Wdrożenie rekomendacji – spotkania z lekarzami</a:t>
            </a:r>
          </a:p>
          <a:p>
            <a:pPr marL="457200" indent="-457200">
              <a:buAutoNum type="arabicPeriod"/>
            </a:pPr>
            <a:r>
              <a:rPr lang="pl-PL" dirty="0" smtClean="0"/>
              <a:t>Monitorowanie przestrzegania rekomendacji, uzyskiwanie informacji zwrotnej, modyfikacje rekomendacji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8369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RACJONALNA </a:t>
            </a:r>
            <a:r>
              <a:rPr lang="pl-PL" dirty="0" smtClean="0"/>
              <a:t>ANTYBIOTYKOTERAPIA</a:t>
            </a: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OPRACOWANIE ZASAD ZLECANIA BADAŃ MIKROBIOLOGICZNYCH W PRZYPADKU PODEJRZENIA ZAKAŻENIA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Cele:</a:t>
            </a:r>
          </a:p>
          <a:p>
            <a:pPr marL="0" indent="0">
              <a:buNone/>
            </a:pPr>
            <a:r>
              <a:rPr lang="pl-PL" dirty="0" smtClean="0"/>
              <a:t>– uzyskanie wiedzy na temat sytuacji mikrobiologicznej w szpitalu</a:t>
            </a:r>
          </a:p>
          <a:p>
            <a:pPr marL="0" indent="0">
              <a:buNone/>
            </a:pPr>
            <a:r>
              <a:rPr lang="pl-PL" dirty="0" smtClean="0"/>
              <a:t>(opracowanie map mikrobiologicznych)</a:t>
            </a:r>
          </a:p>
          <a:p>
            <a:pPr>
              <a:buFontTx/>
              <a:buChar char="-"/>
            </a:pPr>
            <a:r>
              <a:rPr lang="pl-PL" dirty="0" smtClean="0"/>
              <a:t>Stosowanie optymalnej antybiotykoterapii empirycznej– na podstawie map mikrobiologicznych</a:t>
            </a:r>
          </a:p>
          <a:p>
            <a:pPr>
              <a:buFontTx/>
              <a:buChar char="-"/>
            </a:pPr>
            <a:r>
              <a:rPr lang="pl-PL" dirty="0" smtClean="0"/>
              <a:t>Identyfikacja drobnoustrojów lekoopornych (patogeny alarmowe)</a:t>
            </a:r>
          </a:p>
          <a:p>
            <a:pPr>
              <a:buFontTx/>
              <a:buChar char="-"/>
            </a:pPr>
            <a:r>
              <a:rPr lang="pl-PL" dirty="0" smtClean="0"/>
              <a:t>Ograniczenie pobierania badań o nieistotnym znaczeniu klinicznym (np. wymazy z gardła – flora fizjologiczna)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31758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SZPITALNA POLITYKA ANTYBIOTYKOWA</a:t>
            </a:r>
            <a:br>
              <a:rPr lang="pl-PL" dirty="0" smtClean="0"/>
            </a:br>
            <a:r>
              <a:rPr lang="pl-PL" dirty="0" smtClean="0"/>
              <a:t>DANE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- W szpitalach o profilu ogólnym zakażenia stwierdza się u 15-20% pacjentów</a:t>
            </a:r>
          </a:p>
          <a:p>
            <a:r>
              <a:rPr lang="pl-PL" dirty="0" smtClean="0"/>
              <a:t>Zakażenia </a:t>
            </a:r>
            <a:r>
              <a:rPr lang="pl-PL" dirty="0" err="1" smtClean="0"/>
              <a:t>pozaszpitalne</a:t>
            </a:r>
            <a:r>
              <a:rPr lang="pl-PL" dirty="0" smtClean="0"/>
              <a:t> 10-15 %</a:t>
            </a:r>
          </a:p>
          <a:p>
            <a:r>
              <a:rPr lang="pl-PL" dirty="0" smtClean="0"/>
              <a:t>Zakażenia szpitalne – 5%</a:t>
            </a:r>
          </a:p>
          <a:p>
            <a:pPr>
              <a:buFontTx/>
              <a:buChar char="-"/>
            </a:pPr>
            <a:r>
              <a:rPr lang="pl-PL" dirty="0" smtClean="0"/>
              <a:t>Koszty antybiotykoterapii – 20-30% budżetu przeznaczonego na leki w szpitalu</a:t>
            </a:r>
          </a:p>
          <a:p>
            <a:pPr>
              <a:buFontTx/>
              <a:buChar char="-"/>
            </a:pPr>
            <a:r>
              <a:rPr lang="pl-PL" dirty="0" smtClean="0"/>
              <a:t>Antybiotyki zlecane na każdym oddziale</a:t>
            </a:r>
          </a:p>
          <a:p>
            <a:pPr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0832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RACJONALNA </a:t>
            </a:r>
            <a:r>
              <a:rPr lang="pl-PL" dirty="0" smtClean="0"/>
              <a:t>ANTYBIOTYKOTERAPIA</a:t>
            </a:r>
            <a:br>
              <a:rPr lang="pl-PL" dirty="0" smtClean="0"/>
            </a:br>
            <a:r>
              <a:rPr lang="pl-PL" dirty="0" smtClean="0"/>
              <a:t>STOSOWANIE PROFILAKTYKI ANTYBIOTYKOWEJ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pl-PL" dirty="0" smtClean="0"/>
              <a:t>Profilaktyka okołooperacyjna</a:t>
            </a:r>
          </a:p>
          <a:p>
            <a:pPr>
              <a:buFontTx/>
              <a:buChar char="-"/>
            </a:pPr>
            <a:r>
              <a:rPr lang="pl-PL" dirty="0" smtClean="0"/>
              <a:t>Profilaktyka okołoporodowa:</a:t>
            </a:r>
          </a:p>
          <a:p>
            <a:r>
              <a:rPr lang="pl-PL" dirty="0" smtClean="0"/>
              <a:t>Profilaktyka zakażeń GBS u noworodków</a:t>
            </a:r>
          </a:p>
          <a:p>
            <a:r>
              <a:rPr lang="pl-PL" dirty="0" smtClean="0"/>
              <a:t>Profilaktyka zakażeń rany po cięciu cesarskim</a:t>
            </a:r>
          </a:p>
          <a:p>
            <a:pPr marL="0" indent="0">
              <a:buNone/>
            </a:pPr>
            <a:r>
              <a:rPr lang="pl-PL" dirty="0" smtClean="0"/>
              <a:t>- Profilaktyka PROM</a:t>
            </a:r>
          </a:p>
        </p:txBody>
      </p:sp>
    </p:spTree>
    <p:extLst>
      <p:ext uri="{BB962C8B-B14F-4D97-AF65-F5344CB8AC3E}">
        <p14:creationId xmlns:p14="http://schemas.microsoft.com/office/powerpoint/2010/main" val="3928455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RACJONALNA </a:t>
            </a:r>
            <a:r>
              <a:rPr lang="pl-PL" dirty="0" smtClean="0"/>
              <a:t>ANTYBIOTYKOTERAPIA</a:t>
            </a: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REGULARNA EWALUACJA ZALECEŃ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Monitorowanie (audyty na oddziałach), kontrola dokumentacji</a:t>
            </a:r>
          </a:p>
          <a:p>
            <a:r>
              <a:rPr lang="pl-PL" dirty="0" smtClean="0"/>
              <a:t>Informacja zwrotna od personelu</a:t>
            </a:r>
          </a:p>
          <a:p>
            <a:r>
              <a:rPr lang="pl-PL" dirty="0" smtClean="0"/>
              <a:t>Weryfikacja rekomendacji, modyfikacja, dostosowanie</a:t>
            </a:r>
          </a:p>
        </p:txBody>
      </p:sp>
    </p:spTree>
    <p:extLst>
      <p:ext uri="{BB962C8B-B14F-4D97-AF65-F5344CB8AC3E}">
        <p14:creationId xmlns:p14="http://schemas.microsoft.com/office/powerpoint/2010/main" val="3934575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SZPITALNA </a:t>
            </a:r>
            <a:r>
              <a:rPr lang="pl-PL" dirty="0"/>
              <a:t>POLITYKA ANTYBIOTYKOWA </a:t>
            </a:r>
            <a:br>
              <a:rPr lang="pl-PL" dirty="0"/>
            </a:br>
            <a:r>
              <a:rPr lang="pl-PL" dirty="0"/>
              <a:t>- DANE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Około </a:t>
            </a:r>
            <a:r>
              <a:rPr lang="pl-PL" dirty="0"/>
              <a:t>50% zleceń na antybiotyk jest niewłaściwych</a:t>
            </a:r>
          </a:p>
          <a:p>
            <a:pPr marL="457200" indent="-457200"/>
            <a:r>
              <a:rPr lang="pl-PL" dirty="0" smtClean="0"/>
              <a:t>Do </a:t>
            </a:r>
            <a:r>
              <a:rPr lang="pl-PL" dirty="0"/>
              <a:t>10% pacjentów leczonych antybiotykiem </a:t>
            </a:r>
            <a:r>
              <a:rPr lang="pl-PL" dirty="0" smtClean="0"/>
              <a:t>niezasadnie</a:t>
            </a:r>
          </a:p>
          <a:p>
            <a:pPr marL="457200" indent="-457200"/>
            <a:r>
              <a:rPr lang="pl-PL" dirty="0" smtClean="0"/>
              <a:t>Wzrost </a:t>
            </a:r>
            <a:r>
              <a:rPr lang="pl-PL" dirty="0"/>
              <a:t>stosowania antybiotyków o szerokim spektrum działania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07236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SZPITALNA POLITYKA ANTYBIOTYKOWA </a:t>
            </a:r>
            <a:r>
              <a:rPr lang="pl-PL" dirty="0" smtClean="0"/>
              <a:t> </a:t>
            </a:r>
            <a:r>
              <a:rPr lang="pl-PL" dirty="0"/>
              <a:t>– </a:t>
            </a:r>
            <a:br>
              <a:rPr lang="pl-PL" dirty="0"/>
            </a:br>
            <a:r>
              <a:rPr lang="pl-PL" dirty="0"/>
              <a:t>ŚWIATOWY KRYZYS ANTYBIOTYKOWY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dirty="0"/>
              <a:t>Zmniejszenie skuteczności antybiotyków z upływem czasu</a:t>
            </a:r>
          </a:p>
          <a:p>
            <a:r>
              <a:rPr lang="pl-PL" dirty="0"/>
              <a:t>Narastający problem oporności bakterii (zwłaszcza w szpitalach</a:t>
            </a:r>
          </a:p>
          <a:p>
            <a:r>
              <a:rPr lang="pl-PL" dirty="0"/>
              <a:t>Zakażenia powodowane przez drobnoustroje, dla których nie ma skutecznych opcji </a:t>
            </a:r>
            <a:r>
              <a:rPr lang="pl-PL" dirty="0" smtClean="0"/>
              <a:t>terapeutycznych</a:t>
            </a:r>
          </a:p>
          <a:p>
            <a:r>
              <a:rPr lang="pl-PL" i="1" dirty="0" err="1" smtClean="0"/>
              <a:t>Enterobacteriacae</a:t>
            </a:r>
            <a:r>
              <a:rPr lang="pl-PL" dirty="0" smtClean="0"/>
              <a:t> wytwarzające </a:t>
            </a:r>
            <a:r>
              <a:rPr lang="pl-PL" dirty="0" err="1" smtClean="0"/>
              <a:t>karbapenemazy</a:t>
            </a:r>
            <a:r>
              <a:rPr lang="pl-PL" dirty="0" smtClean="0"/>
              <a:t> (CPE)</a:t>
            </a:r>
          </a:p>
          <a:p>
            <a:r>
              <a:rPr lang="pl-PL" dirty="0" err="1" smtClean="0"/>
              <a:t>Wielooporne</a:t>
            </a:r>
            <a:r>
              <a:rPr lang="pl-PL" dirty="0" smtClean="0"/>
              <a:t> szczepy </a:t>
            </a:r>
            <a:r>
              <a:rPr lang="pl-PL" i="1" dirty="0" err="1" smtClean="0"/>
              <a:t>Pseudomonas</a:t>
            </a:r>
            <a:r>
              <a:rPr lang="pl-PL" i="1" dirty="0" smtClean="0"/>
              <a:t> </a:t>
            </a:r>
            <a:r>
              <a:rPr lang="pl-PL" i="1" dirty="0" err="1" smtClean="0"/>
              <a:t>aeruginosa</a:t>
            </a:r>
            <a:r>
              <a:rPr lang="pl-PL" i="1" dirty="0" smtClean="0"/>
              <a:t> </a:t>
            </a:r>
            <a:r>
              <a:rPr lang="pl-PL" dirty="0" smtClean="0"/>
              <a:t>i </a:t>
            </a:r>
            <a:r>
              <a:rPr lang="pl-PL" i="1" dirty="0" err="1" smtClean="0"/>
              <a:t>Acinetobacter</a:t>
            </a:r>
            <a:r>
              <a:rPr lang="pl-PL" i="1" dirty="0" smtClean="0"/>
              <a:t> </a:t>
            </a:r>
            <a:r>
              <a:rPr lang="pl-PL" i="1" dirty="0" err="1" smtClean="0"/>
              <a:t>baumanii</a:t>
            </a:r>
            <a:endParaRPr lang="pl-PL" i="1" dirty="0" smtClean="0"/>
          </a:p>
          <a:p>
            <a:r>
              <a:rPr lang="pl-PL" dirty="0" smtClean="0"/>
              <a:t>Niewrażliwe na </a:t>
            </a:r>
            <a:r>
              <a:rPr lang="pl-PL" dirty="0" err="1" smtClean="0"/>
              <a:t>glikopeptydy</a:t>
            </a:r>
            <a:r>
              <a:rPr lang="pl-PL" dirty="0" smtClean="0"/>
              <a:t> gronkowce i </a:t>
            </a:r>
            <a:r>
              <a:rPr lang="pl-PL" dirty="0" err="1" smtClean="0"/>
              <a:t>enterokoki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43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SZPITALNA POLITYKA ANTYBIOTYKOWA </a:t>
            </a:r>
            <a:r>
              <a:rPr lang="pl-PL" dirty="0" smtClean="0"/>
              <a:t>– </a:t>
            </a:r>
            <a:br>
              <a:rPr lang="pl-PL" dirty="0" smtClean="0"/>
            </a:br>
            <a:r>
              <a:rPr lang="pl-PL" dirty="0" smtClean="0"/>
              <a:t>ŚWIATOWY KRYZYS ANTYBIOTYKOWY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l-PL" sz="2800" dirty="0" smtClean="0"/>
              <a:t>Drobnoustroje posiadają zdolność nabywania oporności na antybiotyki dzięki mutacjom</a:t>
            </a:r>
          </a:p>
          <a:p>
            <a:pPr>
              <a:buFontTx/>
              <a:buChar char="-"/>
            </a:pPr>
            <a:r>
              <a:rPr lang="pl-PL" sz="2800" dirty="0" smtClean="0"/>
              <a:t>Mechanizmy oporności narastają szybciej niż wprowadzanie nowych antybiotyków</a:t>
            </a:r>
          </a:p>
          <a:p>
            <a:pPr>
              <a:buFontTx/>
              <a:buChar char="-"/>
            </a:pPr>
            <a:r>
              <a:rPr lang="pl-PL" sz="2800" dirty="0" smtClean="0"/>
              <a:t>Obecna strategia: oszczędzanie antybiotyków spowolni lekooporność drobnoustrojów</a:t>
            </a:r>
          </a:p>
          <a:p>
            <a:pPr marL="0" indent="0">
              <a:buNone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895691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SZPITALNA POLITYKA ANTYBIOTYKOWA </a:t>
            </a:r>
            <a:r>
              <a:rPr lang="pl-PL" dirty="0" smtClean="0"/>
              <a:t>– 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ŚWIATOWY KRYZYS ANTYBIOTYKOWY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Procesy wpływające na lekooporność:</a:t>
            </a:r>
          </a:p>
          <a:p>
            <a:pPr>
              <a:buFontTx/>
              <a:buChar char="-"/>
            </a:pPr>
            <a:r>
              <a:rPr lang="pl-PL" dirty="0" smtClean="0"/>
              <a:t>Obecność antybiotyków w środowisku naturalnym</a:t>
            </a:r>
          </a:p>
          <a:p>
            <a:pPr>
              <a:buFontTx/>
              <a:buChar char="-"/>
            </a:pPr>
            <a:r>
              <a:rPr lang="pl-PL" dirty="0" smtClean="0"/>
              <a:t>Stosowanie antybiotyków w rolnictwie</a:t>
            </a:r>
          </a:p>
          <a:p>
            <a:pPr>
              <a:buFontTx/>
              <a:buChar char="-"/>
            </a:pPr>
            <a:r>
              <a:rPr lang="pl-PL" dirty="0" smtClean="0"/>
              <a:t>Stosowanie antybiotyków w weterynarii</a:t>
            </a:r>
          </a:p>
          <a:p>
            <a:pPr>
              <a:buFontTx/>
              <a:buChar char="-"/>
            </a:pPr>
            <a:r>
              <a:rPr lang="pl-PL" dirty="0" smtClean="0"/>
              <a:t>Stosowanie antybiotyków w lecznictwie</a:t>
            </a:r>
          </a:p>
          <a:p>
            <a:r>
              <a:rPr lang="pl-PL" dirty="0" smtClean="0"/>
              <a:t>Lecznictwo otwarte – 80%</a:t>
            </a:r>
          </a:p>
          <a:p>
            <a:r>
              <a:rPr lang="pl-PL" dirty="0" smtClean="0"/>
              <a:t>Lecznictwo zamknięte – 20%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6889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SZPITALNA POLITYKA ANTYBIOTYKOWA – </a:t>
            </a:r>
            <a:br>
              <a:rPr lang="pl-PL" dirty="0"/>
            </a:br>
            <a:r>
              <a:rPr lang="pl-PL" dirty="0"/>
              <a:t>ŚWIATOWY KRYZYS ANTYBIOTYKOWY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smtClean="0"/>
              <a:t>Nadużywanie antybiotyków – negatywne konsekwencje </a:t>
            </a:r>
          </a:p>
          <a:p>
            <a:pPr>
              <a:buFontTx/>
              <a:buChar char="-"/>
            </a:pPr>
            <a:r>
              <a:rPr lang="pl-PL" dirty="0" smtClean="0"/>
              <a:t>medyczne </a:t>
            </a:r>
          </a:p>
          <a:p>
            <a:r>
              <a:rPr lang="pl-PL" dirty="0" smtClean="0"/>
              <a:t>biegunka </a:t>
            </a:r>
            <a:r>
              <a:rPr lang="pl-PL" dirty="0" err="1" smtClean="0"/>
              <a:t>poantybiotykowa</a:t>
            </a:r>
            <a:r>
              <a:rPr lang="pl-PL" dirty="0" smtClean="0"/>
              <a:t> (</a:t>
            </a:r>
            <a:r>
              <a:rPr lang="pl-PL" i="1" dirty="0" smtClean="0"/>
              <a:t>Clostridium </a:t>
            </a:r>
            <a:r>
              <a:rPr lang="pl-PL" i="1" dirty="0" err="1" smtClean="0"/>
              <a:t>difficile</a:t>
            </a:r>
            <a:r>
              <a:rPr lang="pl-PL" dirty="0" smtClean="0"/>
              <a:t>)</a:t>
            </a:r>
          </a:p>
          <a:p>
            <a:r>
              <a:rPr lang="pl-PL" dirty="0"/>
              <a:t>z</a:t>
            </a:r>
            <a:r>
              <a:rPr lang="pl-PL" dirty="0" smtClean="0"/>
              <a:t>akażenia grzybicze</a:t>
            </a:r>
          </a:p>
          <a:p>
            <a:r>
              <a:rPr lang="pl-PL" dirty="0" smtClean="0"/>
              <a:t>LEKOOPORNOŚĆ</a:t>
            </a:r>
          </a:p>
          <a:p>
            <a:pPr>
              <a:buFontTx/>
              <a:buChar char="-"/>
            </a:pPr>
            <a:r>
              <a:rPr lang="pl-PL" dirty="0" smtClean="0"/>
              <a:t>prawne roszczenia w przypadku powikłań</a:t>
            </a:r>
          </a:p>
          <a:p>
            <a:pPr>
              <a:buFontTx/>
              <a:buChar char="-"/>
            </a:pPr>
            <a:endParaRPr lang="pl-PL" dirty="0" smtClean="0"/>
          </a:p>
          <a:p>
            <a:pPr>
              <a:buFontTx/>
              <a:buChar char="-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135699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zentacja szkoleniowa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5320_TF03460604" id="{C522F4E5-55B5-4E36-8B85-3EDD57BC75AE}" vid="{74FFFC91-7D7A-4DB5-A83B-4B6B24FD21FA}"/>
    </a:ext>
  </a:extLst>
</a:theme>
</file>

<file path=ppt/theme/theme2.xml><?xml version="1.0" encoding="utf-8"?>
<a:theme xmlns:a="http://schemas.openxmlformats.org/drawingml/2006/main" name="Motyw pakietu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szkoleniowa</Template>
  <TotalTime>9</TotalTime>
  <Words>1395</Words>
  <Application>Microsoft Office PowerPoint</Application>
  <PresentationFormat>Panoramiczny</PresentationFormat>
  <Paragraphs>235</Paragraphs>
  <Slides>41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41</vt:i4>
      </vt:variant>
    </vt:vector>
  </HeadingPairs>
  <TitlesOfParts>
    <vt:vector size="45" baseType="lpstr">
      <vt:lpstr>Calibri</vt:lpstr>
      <vt:lpstr>Georgia</vt:lpstr>
      <vt:lpstr>Wingdings 2</vt:lpstr>
      <vt:lpstr>Prezentacja szkoleniowa</vt:lpstr>
      <vt:lpstr>ZASADY RACJONALNEJ ANTYBIOTYKOTERAPII </vt:lpstr>
      <vt:lpstr>Prezentacja programu PowerPoint</vt:lpstr>
      <vt:lpstr>RACJONALNA ANTYBIOTYKOTERAPIA –  CO TO JEST?</vt:lpstr>
      <vt:lpstr>SZPITALNA POLITYKA ANTYBIOTYKOWA DANE</vt:lpstr>
      <vt:lpstr>SZPITALNA POLITYKA ANTYBIOTYKOWA  - DANE</vt:lpstr>
      <vt:lpstr>SZPITALNA POLITYKA ANTYBIOTYKOWA  –  ŚWIATOWY KRYZYS ANTYBIOTYKOWY</vt:lpstr>
      <vt:lpstr>SZPITALNA POLITYKA ANTYBIOTYKOWA –  ŚWIATOWY KRYZYS ANTYBIOTYKOWY</vt:lpstr>
      <vt:lpstr>SZPITALNA POLITYKA ANTYBIOTYKOWA –  ŚWIATOWY KRYZYS ANTYBIOTYKOWY</vt:lpstr>
      <vt:lpstr>SZPITALNA POLITYKA ANTYBIOTYKOWA –  ŚWIATOWY KRYZYS ANTYBIOTYKOWY</vt:lpstr>
      <vt:lpstr>SZPITALNA POLITYKA ANTYBIOTYKOWA –  ŚWIATOWY KRYZYS ANTYBIOTYKOWY</vt:lpstr>
      <vt:lpstr>CELE RACJONALNEJ ANTYBIOTYKOTERAPII</vt:lpstr>
      <vt:lpstr>CELE RACJONALNEJ ANTYBIOTYKOTERAPII</vt:lpstr>
      <vt:lpstr>AKTY PRAWNE A ANTYBIOTYKOTERAPIA</vt:lpstr>
      <vt:lpstr>AKTY PRAWNE A ANTYBIOTYKOTERAPIA</vt:lpstr>
      <vt:lpstr>RACJONALNA ANTYBIOTYKOTERAPIA - ODPOWIEDZIALNOŚĆ</vt:lpstr>
      <vt:lpstr>WDRAŻANIE RACJONALNEJ ANTYBIOTYKOTERAPII</vt:lpstr>
      <vt:lpstr>WDRAŻANIE RACJONALNEJ ANTYBIOTYKOTERAPII</vt:lpstr>
      <vt:lpstr>RACJONALNA ANTYBIOTYKOTERAPIa SZPITALNA LISTA ANTYBIOTYKÓW </vt:lpstr>
      <vt:lpstr>ANTYBIOTYKI i CHEMIOTERAPEUTYKI</vt:lpstr>
      <vt:lpstr>ANTYBIOTYKI – PODSTAWY WIEDZY</vt:lpstr>
      <vt:lpstr>ANTYBIOTYKI – PODSTAWY WIEDZY</vt:lpstr>
      <vt:lpstr>ANTYBIOTYKI – PODSTAWY WIEDZY</vt:lpstr>
      <vt:lpstr>ANTYBIOTYKI – PODSTAWY WIEDZY</vt:lpstr>
      <vt:lpstr>ANTYBIOTYKI – PODSTAWY WIEDZY</vt:lpstr>
      <vt:lpstr>ANTYBIOTYKI – PODSTAWY WIEDZY</vt:lpstr>
      <vt:lpstr>ANTYBIOTYKI – PODSTAWY WIEDZY</vt:lpstr>
      <vt:lpstr>ANTYBIOTYKOWRAŻLIWOŚĆ</vt:lpstr>
      <vt:lpstr>BADANIE LEKOWRAŻLIWOŚCI </vt:lpstr>
      <vt:lpstr>BADANIE LEKOWRAŻLIWOŚCI </vt:lpstr>
      <vt:lpstr>RACJONALNA ANTYBIOTYKOTERAPIA SZPITALNA LISTA ANTYBIOTYKÓW</vt:lpstr>
      <vt:lpstr>RACJONALNA ANTYBIOTYKOTERAPIA SZPITALNA LISTA ANTYBIOTYKÓW</vt:lpstr>
      <vt:lpstr>RACJONALNA ANTYBIOTYKOTERAPIA SZPITALNA LISTA ANTYBIOTYKÓW</vt:lpstr>
      <vt:lpstr>RACJONALNA ANTYBIOTYKOTERAPIA WYTYCZNE DOTYCZĄCE DIAGNOSTYKI I LECZENIA STRATEGICZNYCH ZAKAŻEŃ </vt:lpstr>
      <vt:lpstr>RACJONALNA ANTYBIOTYKOTERAPIA WYTYCZNE DOTYCZĄCE DIAGNOSTYKI I LECZENIA STRATEGICZNYCH ZAKAŻEŃ </vt:lpstr>
      <vt:lpstr>RACJONALNA ANTYBIOTYKOTERAPIA WYTYCZNE DOTYCZĄCE DIAGNOSTYKI I LECZENIA STRATEGICZNYCH ZAKAŻEŃ </vt:lpstr>
      <vt:lpstr>RACJONALNA ANTYBIOTYKOTERAPIa WYTYCZNE DOTYCZĄCE DIAGNOSTYKI I LECZENIA STRATEGICZNYCH ZAKAŻEŃ </vt:lpstr>
      <vt:lpstr>RACJONALNA ANTYBIOTYKOTERAPIA WYTYCZNE DOTYCZĄCE DIAGNOSTYKI I LECZENIA STRATEGICZNYCH ZAKAŻEŃ </vt:lpstr>
      <vt:lpstr>RACJONALNA ANTYBIOTYKOTERAPIA WYTYCZNE DOTYCZĄCE DIAGNOSTYKI I LECZENIA STRATEGICZNYCH ZAKAŻEŃ </vt:lpstr>
      <vt:lpstr>RACJONALNA ANTYBIOTYKOTERAPIA OPRACOWANIE ZASAD ZLECANIA BADAŃ MIKROBIOLOGICZNYCH W PRZYPADKU PODEJRZENIA ZAKAŻENIA</vt:lpstr>
      <vt:lpstr>RACJONALNA ANTYBIOTYKOTERAPIA STOSOWANIE PROFILAKTYKI ANTYBIOTYKOWEJ</vt:lpstr>
      <vt:lpstr>RACJONALNA ANTYBIOTYKOTERAPIA REGULARNA EWALUACJA ZALECEŃ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prezentacji szkoleniowej</dc:title>
  <dc:creator>Karolina</dc:creator>
  <cp:lastModifiedBy>Karolina</cp:lastModifiedBy>
  <cp:revision>2</cp:revision>
  <dcterms:created xsi:type="dcterms:W3CDTF">2018-10-28T06:48:23Z</dcterms:created>
  <dcterms:modified xsi:type="dcterms:W3CDTF">2018-10-28T10:22:21Z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